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3" r:id="rId4"/>
    <p:sldMasterId id="2147484147" r:id="rId5"/>
    <p:sldMasterId id="2147484145" r:id="rId6"/>
    <p:sldMasterId id="2147484154" r:id="rId7"/>
    <p:sldMasterId id="2147484168" r:id="rId8"/>
  </p:sldMasterIdLst>
  <p:notesMasterIdLst>
    <p:notesMasterId r:id="rId71"/>
  </p:notesMasterIdLst>
  <p:handoutMasterIdLst>
    <p:handoutMasterId r:id="rId72"/>
  </p:handoutMasterIdLst>
  <p:sldIdLst>
    <p:sldId id="3278" r:id="rId9"/>
    <p:sldId id="3438" r:id="rId10"/>
    <p:sldId id="289" r:id="rId11"/>
    <p:sldId id="3439" r:id="rId12"/>
    <p:sldId id="3437" r:id="rId13"/>
    <p:sldId id="3443" r:id="rId14"/>
    <p:sldId id="3444" r:id="rId15"/>
    <p:sldId id="3445" r:id="rId16"/>
    <p:sldId id="3455" r:id="rId17"/>
    <p:sldId id="3456" r:id="rId18"/>
    <p:sldId id="3457" r:id="rId19"/>
    <p:sldId id="3458" r:id="rId20"/>
    <p:sldId id="3459" r:id="rId21"/>
    <p:sldId id="3460" r:id="rId22"/>
    <p:sldId id="3461" r:id="rId23"/>
    <p:sldId id="3462" r:id="rId24"/>
    <p:sldId id="3463" r:id="rId25"/>
    <p:sldId id="3464" r:id="rId26"/>
    <p:sldId id="3465" r:id="rId27"/>
    <p:sldId id="3466" r:id="rId28"/>
    <p:sldId id="3467" r:id="rId29"/>
    <p:sldId id="3468" r:id="rId30"/>
    <p:sldId id="3469" r:id="rId31"/>
    <p:sldId id="3470" r:id="rId32"/>
    <p:sldId id="3471" r:id="rId33"/>
    <p:sldId id="3472" r:id="rId34"/>
    <p:sldId id="3473" r:id="rId35"/>
    <p:sldId id="3474" r:id="rId36"/>
    <p:sldId id="3475" r:id="rId37"/>
    <p:sldId id="3476" r:id="rId38"/>
    <p:sldId id="3477" r:id="rId39"/>
    <p:sldId id="3525" r:id="rId40"/>
    <p:sldId id="3526" r:id="rId41"/>
    <p:sldId id="3527" r:id="rId42"/>
    <p:sldId id="3528" r:id="rId43"/>
    <p:sldId id="3529" r:id="rId44"/>
    <p:sldId id="3530" r:id="rId45"/>
    <p:sldId id="3531" r:id="rId46"/>
    <p:sldId id="3532" r:id="rId47"/>
    <p:sldId id="3533" r:id="rId48"/>
    <p:sldId id="3534" r:id="rId49"/>
    <p:sldId id="3535" r:id="rId50"/>
    <p:sldId id="3536" r:id="rId51"/>
    <p:sldId id="3537" r:id="rId52"/>
    <p:sldId id="3538" r:id="rId53"/>
    <p:sldId id="3539" r:id="rId54"/>
    <p:sldId id="3540" r:id="rId55"/>
    <p:sldId id="3541" r:id="rId56"/>
    <p:sldId id="3542" r:id="rId57"/>
    <p:sldId id="3551" r:id="rId58"/>
    <p:sldId id="3543" r:id="rId59"/>
    <p:sldId id="3544" r:id="rId60"/>
    <p:sldId id="3545" r:id="rId61"/>
    <p:sldId id="3546" r:id="rId62"/>
    <p:sldId id="3547" r:id="rId63"/>
    <p:sldId id="3548" r:id="rId64"/>
    <p:sldId id="3549" r:id="rId65"/>
    <p:sldId id="3550" r:id="rId66"/>
    <p:sldId id="3441" r:id="rId67"/>
    <p:sldId id="3442" r:id="rId68"/>
    <p:sldId id="3435" r:id="rId69"/>
    <p:sldId id="3440" r:id="rId70"/>
  </p:sldIdLst>
  <p:sldSz cx="24377650" cy="13716000"/>
  <p:notesSz cx="6858000" cy="9144000"/>
  <p:defaultTextStyle>
    <a:defPPr>
      <a:defRPr lang="en-US"/>
    </a:defPPr>
    <a:lvl1pPr marL="0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3869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7738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1608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5479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69348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3218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7087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0958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9" pos="7678" userDrawn="1">
          <p15:clr>
            <a:srgbClr val="A4A3A4"/>
          </p15:clr>
        </p15:guide>
        <p15:guide id="74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641"/>
    <a:srgbClr val="023C5B"/>
    <a:srgbClr val="6BA542"/>
    <a:srgbClr val="000000"/>
    <a:srgbClr val="D5E4E9"/>
    <a:srgbClr val="AA8A78"/>
    <a:srgbClr val="183D6F"/>
    <a:srgbClr val="707070"/>
    <a:srgbClr val="027101"/>
    <a:srgbClr val="7F6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5FCF30-5AE2-4DFC-9549-B5E29E4118E2}" v="4" dt="2022-06-24T16:28:03.617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24" autoAdjust="0"/>
    <p:restoredTop sz="95102" autoAdjust="0"/>
  </p:normalViewPr>
  <p:slideViewPr>
    <p:cSldViewPr snapToGrid="0" snapToObjects="1">
      <p:cViewPr>
        <p:scale>
          <a:sx n="59" d="100"/>
          <a:sy n="59" d="100"/>
        </p:scale>
        <p:origin x="-552" y="216"/>
      </p:cViewPr>
      <p:guideLst>
        <p:guide pos="7678"/>
        <p:guide orient="horz" pos="432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7D310-0C4F-4B4C-B025-B4A6F8DB9521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BD57-0140-5543-8501-12A1D3451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6/24/2022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69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3869" algn="l" defTabSz="913869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7738" algn="l" defTabSz="913869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1608" algn="l" defTabSz="913869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5479" algn="l" defTabSz="913869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69348" algn="l" defTabSz="91386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3218" algn="l" defTabSz="91386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7087" algn="l" defTabSz="91386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0958" algn="l" defTabSz="91386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84E5-906A-2E44-A230-1E5319B075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91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-Build 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b="7689"/>
          <a:stretch/>
        </p:blipFill>
        <p:spPr>
          <a:xfrm>
            <a:off x="0" y="2"/>
            <a:ext cx="24377650" cy="1371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8E6083-3648-0258-B767-1601101BA382}"/>
              </a:ext>
            </a:extLst>
          </p:cNvPr>
          <p:cNvSpPr/>
          <p:nvPr userDrawn="1"/>
        </p:nvSpPr>
        <p:spPr>
          <a:xfrm>
            <a:off x="0" y="0"/>
            <a:ext cx="24377650" cy="13778420"/>
          </a:xfrm>
          <a:prstGeom prst="rect">
            <a:avLst/>
          </a:prstGeom>
          <a:solidFill>
            <a:srgbClr val="023C5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4025903"/>
            <a:ext cx="24377650" cy="5664202"/>
          </a:xfrm>
          <a:prstGeom prst="rect">
            <a:avLst/>
          </a:prstGeom>
          <a:solidFill>
            <a:srgbClr val="023C5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pic>
        <p:nvPicPr>
          <p:cNvPr id="8" name="Picture Placeholder 8"/>
          <p:cNvPicPr>
            <a:picLocks noChangeAspect="1"/>
          </p:cNvPicPr>
          <p:nvPr userDrawn="1"/>
        </p:nvPicPr>
        <p:blipFill rotWithShape="1">
          <a:blip r:embed="rId3" cstate="email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14" t="25878" r="-1"/>
          <a:stretch/>
        </p:blipFill>
        <p:spPr>
          <a:xfrm>
            <a:off x="-877821" y="4025903"/>
            <a:ext cx="5925313" cy="5664202"/>
          </a:xfrm>
          <a:prstGeom prst="rect">
            <a:avLst/>
          </a:prstGeom>
          <a:noFill/>
        </p:spPr>
      </p:pic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4130680" y="5805112"/>
            <a:ext cx="16116301" cy="1344544"/>
          </a:xfrm>
        </p:spPr>
        <p:txBody>
          <a:bodyPr/>
          <a:lstStyle>
            <a:lvl1pPr algn="ctr">
              <a:defRPr baseline="0">
                <a:solidFill>
                  <a:srgbClr val="95C641"/>
                </a:solidFill>
              </a:defRPr>
            </a:lvl1pPr>
          </a:lstStyle>
          <a:p>
            <a:r>
              <a:rPr kumimoji="0" lang="en-US" sz="7100" b="1" i="0" u="none" strike="noStrike" kern="1400" cap="all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TITLE OF PRESENATION</a:t>
            </a:r>
            <a:endParaRPr lang="en-US" dirty="0"/>
          </a:p>
        </p:txBody>
      </p:sp>
      <p:sp>
        <p:nvSpPr>
          <p:cNvPr id="13" name="Content Placeholder 4"/>
          <p:cNvSpPr>
            <a:spLocks noGrp="1"/>
          </p:cNvSpPr>
          <p:nvPr>
            <p:ph idx="13" hasCustomPrompt="1"/>
          </p:nvPr>
        </p:nvSpPr>
        <p:spPr>
          <a:xfrm>
            <a:off x="4130676" y="7285914"/>
            <a:ext cx="16116298" cy="761236"/>
          </a:xfrm>
        </p:spPr>
        <p:txBody>
          <a:bodyPr>
            <a:normAutofit/>
          </a:bodyPr>
          <a:lstStyle>
            <a:lvl1pPr marL="0" marR="0" indent="0" algn="ctr" defTabSz="9140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baseline="0"/>
            </a:lvl1pPr>
          </a:lstStyle>
          <a:p>
            <a:pPr marL="0" marR="0" lvl="0" indent="0" algn="ctr" defTabSz="9140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2000" cap="all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6812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E51C1-7B9F-6462-D8A6-754B21331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6"/>
          <a:stretch/>
        </p:blipFill>
        <p:spPr>
          <a:xfrm>
            <a:off x="0" y="11973964"/>
            <a:ext cx="24377650" cy="1747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413" y="12270920"/>
            <a:ext cx="3237034" cy="1153924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BFB5B91-9866-B9BB-4E17-070AB32DB7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76401" y="3173849"/>
            <a:ext cx="21024849" cy="8155790"/>
          </a:xfrm>
        </p:spPr>
        <p:txBody>
          <a:bodyPr/>
          <a:lstStyle>
            <a:lvl1pPr marL="457025" indent="-457025">
              <a:buFont typeface="Arial" panose="020B0604020202020204" pitchFamily="34" charset="0"/>
              <a:buChar char="•"/>
              <a:defRPr sz="6000">
                <a:solidFill>
                  <a:srgbClr val="023C5B"/>
                </a:solidFill>
              </a:defRPr>
            </a:lvl1pPr>
            <a:lvl2pPr marL="799796" indent="-342771">
              <a:buFont typeface="Arial" panose="020B0604020202020204" pitchFamily="34" charset="0"/>
              <a:buChar char="•"/>
              <a:defRPr sz="4800">
                <a:solidFill>
                  <a:srgbClr val="023C5B"/>
                </a:solidFill>
              </a:defRPr>
            </a:lvl2pPr>
            <a:lvl3pPr marL="1256823" indent="-342771">
              <a:buFont typeface="Arial" panose="020B0604020202020204" pitchFamily="34" charset="0"/>
              <a:buChar char="•"/>
              <a:defRPr sz="3600">
                <a:solidFill>
                  <a:srgbClr val="023C5B"/>
                </a:solidFill>
              </a:defRPr>
            </a:lvl3pPr>
            <a:lvl4pPr marL="1656721" indent="-285641">
              <a:buFont typeface="Arial" panose="020B0604020202020204" pitchFamily="34" charset="0"/>
              <a:buChar char="•"/>
              <a:defRPr sz="2400">
                <a:solidFill>
                  <a:srgbClr val="023C5B"/>
                </a:solidFill>
              </a:defRPr>
            </a:lvl4pPr>
            <a:lvl5pPr marL="2113746" indent="-285641">
              <a:buFont typeface="Arial" panose="020B0604020202020204" pitchFamily="34" charset="0"/>
              <a:buChar char="•"/>
              <a:defRPr sz="1900"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200D0275-84D7-9573-08F5-A36987B3E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1204869"/>
            <a:ext cx="21024849" cy="1132970"/>
          </a:xfrm>
        </p:spPr>
        <p:txBody>
          <a:bodyPr/>
          <a:lstStyle>
            <a:lvl1pPr>
              <a:defRPr>
                <a:solidFill>
                  <a:srgbClr val="023C5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4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-1"/>
            <a:ext cx="9589478" cy="13716002"/>
          </a:xfrm>
          <a:prstGeom prst="rect">
            <a:avLst/>
          </a:prstGeom>
          <a:solidFill>
            <a:srgbClr val="6BA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6BA54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" y="-2"/>
            <a:ext cx="7950684" cy="1370975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1" y="2095046"/>
            <a:ext cx="7124699" cy="2725900"/>
          </a:xfrm>
        </p:spPr>
        <p:txBody>
          <a:bodyPr/>
          <a:lstStyle>
            <a:lvl1pPr>
              <a:defRPr kern="140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676401" y="1304472"/>
            <a:ext cx="7124699" cy="438604"/>
          </a:xfrm>
        </p:spPr>
        <p:txBody>
          <a:bodyPr>
            <a:noAutofit/>
          </a:bodyPr>
          <a:lstStyle>
            <a:lvl1pPr>
              <a:defRPr sz="2600" b="1" i="0" kern="2000" cap="all" spc="400" baseline="0"/>
            </a:lvl1pPr>
            <a:lvl2pPr>
              <a:defRPr b="1" i="0" cap="all" spc="200" baseline="0"/>
            </a:lvl2pPr>
            <a:lvl3pPr>
              <a:defRPr b="1" i="0" cap="all" spc="200" baseline="0"/>
            </a:lvl3pPr>
            <a:lvl4pPr>
              <a:defRPr b="1" i="0" cap="all" spc="200" baseline="0"/>
            </a:lvl4pPr>
            <a:lvl5pPr>
              <a:defRPr b="1" i="0" cap="all" spc="200" baseline="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1676401" y="5476422"/>
            <a:ext cx="7124699" cy="1010104"/>
          </a:xfrm>
        </p:spPr>
        <p:txBody>
          <a:bodyPr>
            <a:noAutofit/>
          </a:bodyPr>
          <a:lstStyle>
            <a:lvl1pPr>
              <a:defRPr sz="3600" b="1" i="0" cap="all" spc="200" baseline="0">
                <a:solidFill>
                  <a:srgbClr val="023C5B"/>
                </a:solidFill>
              </a:defRPr>
            </a:lvl1pPr>
            <a:lvl2pPr>
              <a:defRPr sz="3300" b="1" i="0" cap="all" spc="200" baseline="0">
                <a:solidFill>
                  <a:srgbClr val="6BA542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1706229" y="2095046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rgbClr val="6BA542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11725648" y="2967460"/>
            <a:ext cx="10896599" cy="993160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rgbClr val="023C5B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11706229" y="4471728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rgbClr val="6BA542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725648" y="5369540"/>
            <a:ext cx="10896599" cy="828676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rgbClr val="023C5B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1706229" y="6862400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rgbClr val="6BA542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11725648" y="7731636"/>
            <a:ext cx="10896599" cy="828676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rgbClr val="023C5B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1706229" y="9226994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rgbClr val="6BA542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11725648" y="10107344"/>
            <a:ext cx="10896599" cy="828676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rgbClr val="023C5B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8" y="10999626"/>
            <a:ext cx="3237034" cy="115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6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9581271" y="-1"/>
            <a:ext cx="14768977" cy="13716002"/>
          </a:xfrm>
          <a:prstGeom prst="rect">
            <a:avLst/>
          </a:prstGeom>
          <a:solidFill>
            <a:srgbClr val="6BA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9567" y="-2"/>
            <a:ext cx="7950684" cy="1370975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1" y="2095046"/>
            <a:ext cx="7124699" cy="2725900"/>
          </a:xfrm>
        </p:spPr>
        <p:txBody>
          <a:bodyPr/>
          <a:lstStyle>
            <a:lvl1pPr>
              <a:defRPr kern="1400" spc="200" baseline="0">
                <a:solidFill>
                  <a:srgbClr val="023C5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1676401" y="5476422"/>
            <a:ext cx="7124699" cy="681912"/>
          </a:xfrm>
        </p:spPr>
        <p:txBody>
          <a:bodyPr>
            <a:noAutofit/>
          </a:bodyPr>
          <a:lstStyle>
            <a:lvl1pPr>
              <a:defRPr sz="3600" b="1" i="0" cap="all" spc="200" baseline="0">
                <a:solidFill>
                  <a:srgbClr val="6BA542"/>
                </a:solidFill>
              </a:defRPr>
            </a:lvl1pPr>
            <a:lvl2pPr>
              <a:defRPr sz="3300" b="1" i="0" cap="all" spc="200" baseline="0">
                <a:solidFill>
                  <a:srgbClr val="6BA542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8" y="11031630"/>
            <a:ext cx="3205800" cy="113850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1676401" y="1304472"/>
            <a:ext cx="7124699" cy="438604"/>
          </a:xfrm>
        </p:spPr>
        <p:txBody>
          <a:bodyPr>
            <a:noAutofit/>
          </a:bodyPr>
          <a:lstStyle>
            <a:lvl1pPr>
              <a:defRPr sz="2600" b="1" i="0" kern="2000" cap="all" spc="400" baseline="0">
                <a:solidFill>
                  <a:srgbClr val="023C5B"/>
                </a:solidFill>
              </a:defRPr>
            </a:lvl1pPr>
            <a:lvl2pPr>
              <a:defRPr b="1" i="0" cap="all" spc="200" baseline="0"/>
            </a:lvl2pPr>
            <a:lvl3pPr>
              <a:defRPr b="1" i="0" cap="all" spc="200" baseline="0"/>
            </a:lvl3pPr>
            <a:lvl4pPr>
              <a:defRPr b="1" i="0" cap="all" spc="200" baseline="0"/>
            </a:lvl4pPr>
            <a:lvl5pPr>
              <a:defRPr b="1" i="0" cap="all" spc="200" baseline="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1676401" y="6090279"/>
            <a:ext cx="7124699" cy="152706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600" b="0" i="0" kern="2500" cap="none" spc="200"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1706229" y="2095046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11725648" y="2967460"/>
            <a:ext cx="10896599" cy="993160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rgbClr val="023C5B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7" hasCustomPrompt="1"/>
          </p:nvPr>
        </p:nvSpPr>
        <p:spPr>
          <a:xfrm>
            <a:off x="11706229" y="4471728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725648" y="5369540"/>
            <a:ext cx="10896599" cy="828676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rgbClr val="023C5B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1706229" y="6862400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11725648" y="7731636"/>
            <a:ext cx="10896599" cy="828676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rgbClr val="023C5B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1706229" y="9190418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11725648" y="10070768"/>
            <a:ext cx="10896599" cy="828676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rgbClr val="023C5B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79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24377650" cy="13716002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pic>
        <p:nvPicPr>
          <p:cNvPr id="10" name="Picture Placeholder 8"/>
          <p:cNvPicPr>
            <a:picLocks noChangeAspect="1"/>
          </p:cNvPicPr>
          <p:nvPr userDrawn="1"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4460" r="407"/>
          <a:stretch/>
        </p:blipFill>
        <p:spPr>
          <a:xfrm>
            <a:off x="4" y="-1652"/>
            <a:ext cx="22311359" cy="13717652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43378" y="8092064"/>
            <a:ext cx="16116301" cy="1234816"/>
          </a:xfrm>
        </p:spPr>
        <p:txBody>
          <a:bodyPr/>
          <a:lstStyle>
            <a:lvl1pPr algn="ctr">
              <a:defRPr kern="1400" spc="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43377" y="7285486"/>
            <a:ext cx="16116298" cy="761236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3600" b="1" i="0" kern="2000" cap="all" spc="400" baseline="0"/>
            </a:lvl1pPr>
            <a:lvl2pPr>
              <a:defRPr b="1" i="0" cap="all" spc="200" baseline="0"/>
            </a:lvl2pPr>
            <a:lvl3pPr>
              <a:defRPr b="1" i="0" cap="all" spc="200" baseline="0"/>
            </a:lvl3pPr>
            <a:lvl4pPr>
              <a:defRPr b="1" i="0" cap="all" spc="200" baseline="0"/>
            </a:lvl4pPr>
            <a:lvl5pPr>
              <a:defRPr b="1" i="0" cap="all" spc="200" baseline="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616063" y="4620749"/>
            <a:ext cx="3145535" cy="217896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2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920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24377650" cy="13716002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pic>
        <p:nvPicPr>
          <p:cNvPr id="10" name="Picture Placeholder 8"/>
          <p:cNvPicPr>
            <a:picLocks noChangeAspect="1"/>
          </p:cNvPicPr>
          <p:nvPr userDrawn="1"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4460" r="407"/>
          <a:stretch/>
        </p:blipFill>
        <p:spPr>
          <a:xfrm>
            <a:off x="4" y="-1652"/>
            <a:ext cx="22311359" cy="1371765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871" y="4418919"/>
            <a:ext cx="6207908" cy="221296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43378" y="8123596"/>
            <a:ext cx="16116301" cy="1234816"/>
          </a:xfrm>
        </p:spPr>
        <p:txBody>
          <a:bodyPr/>
          <a:lstStyle>
            <a:lvl1pPr algn="ctr">
              <a:defRPr kern="1400" spc="200" baseline="0"/>
            </a:lvl1pPr>
          </a:lstStyle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4143377" y="7317016"/>
            <a:ext cx="16116298" cy="761236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3600" b="1" i="0" kern="2000" cap="all" spc="400" baseline="0"/>
            </a:lvl1pPr>
            <a:lvl2pPr>
              <a:defRPr b="1" i="0" cap="all" spc="200" baseline="0"/>
            </a:lvl2pPr>
            <a:lvl3pPr>
              <a:defRPr b="1" i="0" cap="all" spc="200" baseline="0"/>
            </a:lvl3pPr>
            <a:lvl4pPr>
              <a:defRPr b="1" i="0" cap="all" spc="200" baseline="0"/>
            </a:lvl4pPr>
            <a:lvl5pPr>
              <a:defRPr b="1" i="0" cap="all" spc="200" baseline="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22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32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76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2A51-3C9E-8B9B-CD9D-CA8941772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3238" cy="4775200"/>
          </a:xfrm>
          <a:prstGeom prst="rect">
            <a:avLst/>
          </a:prstGeom>
        </p:spPr>
        <p:txBody>
          <a:bodyPr lIns="91406" tIns="45701" rIns="91406" bIns="45701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B4072-B791-9AED-099C-C5D9014A9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9"/>
            <a:ext cx="18283238" cy="3311526"/>
          </a:xfrm>
          <a:prstGeom prst="rect">
            <a:avLst/>
          </a:prstGeom>
        </p:spPr>
        <p:txBody>
          <a:bodyPr lIns="91406" tIns="45701" rIns="91406" bIns="45701"/>
          <a:lstStyle>
            <a:lvl1pPr marL="0" indent="0" algn="ctr">
              <a:buNone/>
              <a:defRPr sz="2400"/>
            </a:lvl1pPr>
            <a:lvl2pPr marL="457025" indent="0" algn="ctr">
              <a:buNone/>
              <a:defRPr sz="1900"/>
            </a:lvl2pPr>
            <a:lvl3pPr marL="914052" indent="0" algn="ctr">
              <a:buNone/>
              <a:defRPr sz="1900"/>
            </a:lvl3pPr>
            <a:lvl4pPr marL="1371078" indent="0" algn="ctr">
              <a:buNone/>
              <a:defRPr sz="1700"/>
            </a:lvl4pPr>
            <a:lvl5pPr marL="1828105" indent="0" algn="ctr">
              <a:buNone/>
              <a:defRPr sz="1700"/>
            </a:lvl5pPr>
            <a:lvl6pPr marL="2285132" indent="0" algn="ctr">
              <a:buNone/>
              <a:defRPr sz="1700"/>
            </a:lvl6pPr>
            <a:lvl7pPr marL="2742157" indent="0" algn="ctr">
              <a:buNone/>
              <a:defRPr sz="1700"/>
            </a:lvl7pPr>
            <a:lvl8pPr marL="3199185" indent="0" algn="ctr">
              <a:buNone/>
              <a:defRPr sz="1700"/>
            </a:lvl8pPr>
            <a:lvl9pPr marL="3656210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DF434-72FB-589F-BA4D-469CED09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5" y="12712703"/>
            <a:ext cx="5484814" cy="730250"/>
          </a:xfrm>
          <a:prstGeom prst="rect">
            <a:avLst/>
          </a:prstGeom>
        </p:spPr>
        <p:txBody>
          <a:bodyPr lIns="91406" tIns="45701" rIns="91406" bIns="45701"/>
          <a:lstStyle/>
          <a:p>
            <a:fld id="{B6B71D5C-28C7-6E45-BB31-3AD8DC35D58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BB4D3-4031-7762-7882-9884EBBE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18" y="12712703"/>
            <a:ext cx="8226425" cy="730250"/>
          </a:xfrm>
          <a:prstGeom prst="rect">
            <a:avLst/>
          </a:prstGeom>
        </p:spPr>
        <p:txBody>
          <a:bodyPr lIns="91406" tIns="45701" rIns="91406" bIns="45701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ACBA8-4A31-2FC6-81D7-9BF0A1E1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438" y="12712703"/>
            <a:ext cx="5484811" cy="730250"/>
          </a:xfrm>
          <a:prstGeom prst="rect">
            <a:avLst/>
          </a:prstGeom>
        </p:spPr>
        <p:txBody>
          <a:bodyPr lIns="91406" tIns="45701" rIns="91406" bIns="45701"/>
          <a:lstStyle/>
          <a:p>
            <a:fld id="{6B21DB75-155A-DF49-AA87-2CB55AD3D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701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4260855"/>
            <a:ext cx="20721003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7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5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3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1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39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3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3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24377650" cy="56642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691468" y="1647652"/>
            <a:ext cx="6999641" cy="7006748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>
              <a:defRPr sz="2900"/>
            </a:lvl1pPr>
          </a:lstStyle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11702" y="9870195"/>
            <a:ext cx="15059024" cy="863342"/>
          </a:xfrm>
        </p:spPr>
        <p:txBody>
          <a:bodyPr/>
          <a:lstStyle>
            <a:lvl1pPr algn="ctr">
              <a:defRPr kern="1400" spc="200" baseline="0">
                <a:solidFill>
                  <a:srgbClr val="023C5B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7942262" y="9244716"/>
            <a:ext cx="8543924" cy="438604"/>
          </a:xfr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2600" b="1" i="0" kern="2000" cap="all" spc="400" baseline="0">
                <a:solidFill>
                  <a:srgbClr val="6BA542"/>
                </a:solidFill>
              </a:defRPr>
            </a:lvl1pPr>
            <a:lvl2pPr>
              <a:defRPr b="1" i="0" cap="all" spc="200" baseline="0"/>
            </a:lvl2pPr>
            <a:lvl3pPr>
              <a:defRPr b="1" i="0" cap="all" spc="200" baseline="0"/>
            </a:lvl3pPr>
            <a:lvl4pPr>
              <a:defRPr b="1" i="0" cap="all" spc="200" baseline="0"/>
            </a:lvl4pPr>
            <a:lvl5pPr>
              <a:defRPr b="1" i="0" cap="all" spc="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633368" y="11110904"/>
            <a:ext cx="11215686" cy="2192176"/>
          </a:xfrm>
        </p:spPr>
        <p:txBody>
          <a:bodyPr lIns="0" tIns="0" rIns="0" bIns="0">
            <a:noAutofit/>
          </a:bodyPr>
          <a:lstStyle>
            <a:lvl1pPr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defRPr sz="2600" b="0" i="0" kern="2500" cap="none" spc="200"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400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74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5"/>
            <a:ext cx="20721003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795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5901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385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180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3975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2770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565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360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5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5"/>
            <a:ext cx="10766795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5"/>
            <a:ext cx="10766795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38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3070226"/>
            <a:ext cx="10771029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7950" indent="0">
              <a:buNone/>
              <a:defRPr sz="4800" b="1"/>
            </a:lvl2pPr>
            <a:lvl3pPr marL="2175901" indent="0">
              <a:buNone/>
              <a:defRPr sz="4300" b="1"/>
            </a:lvl3pPr>
            <a:lvl4pPr marL="3263851" indent="0">
              <a:buNone/>
              <a:defRPr sz="3800" b="1"/>
            </a:lvl4pPr>
            <a:lvl5pPr marL="4351804" indent="0">
              <a:buNone/>
              <a:defRPr sz="3800" b="1"/>
            </a:lvl5pPr>
            <a:lvl6pPr marL="5439757" indent="0">
              <a:buNone/>
              <a:defRPr sz="3800" b="1"/>
            </a:lvl6pPr>
            <a:lvl7pPr marL="6527707" indent="0">
              <a:buNone/>
              <a:defRPr sz="3800" b="1"/>
            </a:lvl7pPr>
            <a:lvl8pPr marL="7615658" indent="0">
              <a:buNone/>
              <a:defRPr sz="3800" b="1"/>
            </a:lvl8pPr>
            <a:lvl9pPr marL="8703608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9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14" y="3070226"/>
            <a:ext cx="10775260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7950" indent="0">
              <a:buNone/>
              <a:defRPr sz="4800" b="1"/>
            </a:lvl2pPr>
            <a:lvl3pPr marL="2175901" indent="0">
              <a:buNone/>
              <a:defRPr sz="4300" b="1"/>
            </a:lvl3pPr>
            <a:lvl4pPr marL="3263851" indent="0">
              <a:buNone/>
              <a:defRPr sz="3800" b="1"/>
            </a:lvl4pPr>
            <a:lvl5pPr marL="4351804" indent="0">
              <a:buNone/>
              <a:defRPr sz="3800" b="1"/>
            </a:lvl5pPr>
            <a:lvl6pPr marL="5439757" indent="0">
              <a:buNone/>
              <a:defRPr sz="3800" b="1"/>
            </a:lvl6pPr>
            <a:lvl7pPr marL="6527707" indent="0">
              <a:buNone/>
              <a:defRPr sz="3800" b="1"/>
            </a:lvl7pPr>
            <a:lvl8pPr marL="7615658" indent="0">
              <a:buNone/>
              <a:defRPr sz="3800" b="1"/>
            </a:lvl8pPr>
            <a:lvl9pPr marL="8703608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14" y="4349750"/>
            <a:ext cx="10775260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76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07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92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9" y="546100"/>
            <a:ext cx="8020079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5"/>
            <a:ext cx="13627784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9" y="2870205"/>
            <a:ext cx="8020079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7950" indent="0">
              <a:buNone/>
              <a:defRPr sz="2900"/>
            </a:lvl2pPr>
            <a:lvl3pPr marL="2175901" indent="0">
              <a:buNone/>
              <a:defRPr sz="2400"/>
            </a:lvl3pPr>
            <a:lvl4pPr marL="3263851" indent="0">
              <a:buNone/>
              <a:defRPr sz="2100"/>
            </a:lvl4pPr>
            <a:lvl5pPr marL="4351804" indent="0">
              <a:buNone/>
              <a:defRPr sz="2100"/>
            </a:lvl5pPr>
            <a:lvl6pPr marL="5439757" indent="0">
              <a:buNone/>
              <a:defRPr sz="2100"/>
            </a:lvl6pPr>
            <a:lvl7pPr marL="6527707" indent="0">
              <a:buNone/>
              <a:defRPr sz="2100"/>
            </a:lvl7pPr>
            <a:lvl8pPr marL="7615658" indent="0">
              <a:buNone/>
              <a:defRPr sz="2100"/>
            </a:lvl8pPr>
            <a:lvl9pPr marL="8703608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74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90" y="9601200"/>
            <a:ext cx="1462659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7950" indent="0">
              <a:buNone/>
              <a:defRPr sz="6700"/>
            </a:lvl2pPr>
            <a:lvl3pPr marL="2175901" indent="0">
              <a:buNone/>
              <a:defRPr sz="5700"/>
            </a:lvl3pPr>
            <a:lvl4pPr marL="3263851" indent="0">
              <a:buNone/>
              <a:defRPr sz="4800"/>
            </a:lvl4pPr>
            <a:lvl5pPr marL="4351804" indent="0">
              <a:buNone/>
              <a:defRPr sz="4800"/>
            </a:lvl5pPr>
            <a:lvl6pPr marL="5439757" indent="0">
              <a:buNone/>
              <a:defRPr sz="4800"/>
            </a:lvl6pPr>
            <a:lvl7pPr marL="6527707" indent="0">
              <a:buNone/>
              <a:defRPr sz="4800"/>
            </a:lvl7pPr>
            <a:lvl8pPr marL="7615658" indent="0">
              <a:buNone/>
              <a:defRPr sz="4800"/>
            </a:lvl8pPr>
            <a:lvl9pPr marL="8703608" indent="0">
              <a:buNone/>
              <a:defRPr sz="4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90" y="10734676"/>
            <a:ext cx="1462659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7950" indent="0">
              <a:buNone/>
              <a:defRPr sz="2900"/>
            </a:lvl2pPr>
            <a:lvl3pPr marL="2175901" indent="0">
              <a:buNone/>
              <a:defRPr sz="2400"/>
            </a:lvl3pPr>
            <a:lvl4pPr marL="3263851" indent="0">
              <a:buNone/>
              <a:defRPr sz="2100"/>
            </a:lvl4pPr>
            <a:lvl5pPr marL="4351804" indent="0">
              <a:buNone/>
              <a:defRPr sz="2100"/>
            </a:lvl5pPr>
            <a:lvl6pPr marL="5439757" indent="0">
              <a:buNone/>
              <a:defRPr sz="2100"/>
            </a:lvl6pPr>
            <a:lvl7pPr marL="6527707" indent="0">
              <a:buNone/>
              <a:defRPr sz="2100"/>
            </a:lvl7pPr>
            <a:lvl8pPr marL="7615658" indent="0">
              <a:buNone/>
              <a:defRPr sz="2100"/>
            </a:lvl8pPr>
            <a:lvl9pPr marL="8703608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2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3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81"/>
            <a:ext cx="5484971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81"/>
            <a:ext cx="1604862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6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-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24377650" cy="56642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32253" y="9833619"/>
            <a:ext cx="9393383" cy="863342"/>
          </a:xfrm>
        </p:spPr>
        <p:txBody>
          <a:bodyPr/>
          <a:lstStyle>
            <a:lvl1pPr algn="ctr">
              <a:defRPr kern="1400" spc="200" baseline="0">
                <a:solidFill>
                  <a:srgbClr val="023C5B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756116" y="9208140"/>
            <a:ext cx="8543924" cy="438604"/>
          </a:xfr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2600" b="1" i="0" kern="2000" cap="all" spc="400" baseline="0">
                <a:solidFill>
                  <a:srgbClr val="95C641"/>
                </a:solidFill>
              </a:defRPr>
            </a:lvl1pPr>
            <a:lvl2pPr>
              <a:defRPr b="1" i="0" cap="all" spc="200" baseline="0"/>
            </a:lvl2pPr>
            <a:lvl3pPr>
              <a:defRPr b="1" i="0" cap="all" spc="200" baseline="0"/>
            </a:lvl3pPr>
            <a:lvl4pPr>
              <a:defRPr b="1" i="0" cap="all" spc="200" baseline="0"/>
            </a:lvl4pPr>
            <a:lvl5pPr>
              <a:defRPr b="1" i="0" cap="all" spc="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756116" y="11074328"/>
            <a:ext cx="8543924" cy="2192176"/>
          </a:xfrm>
        </p:spPr>
        <p:txBody>
          <a:bodyPr wrap="square" lIns="0" tIns="0" rIns="0" bIns="0">
            <a:noAutofit/>
          </a:bodyPr>
          <a:lstStyle>
            <a:lvl1pPr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defRPr sz="2600" b="0" i="0" kern="2500" cap="none" spc="200"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7"/>
          </p:nvPr>
        </p:nvSpPr>
        <p:spPr>
          <a:xfrm>
            <a:off x="14176161" y="9208140"/>
            <a:ext cx="8543924" cy="438604"/>
          </a:xfr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2600" b="1" i="0" kern="2000" cap="all" spc="400" baseline="0">
                <a:solidFill>
                  <a:srgbClr val="95C641"/>
                </a:solidFill>
              </a:defRPr>
            </a:lvl1pPr>
            <a:lvl2pPr>
              <a:defRPr b="1" i="0" cap="all" spc="200" baseline="0"/>
            </a:lvl2pPr>
            <a:lvl3pPr>
              <a:defRPr b="1" i="0" cap="all" spc="200" baseline="0"/>
            </a:lvl3pPr>
            <a:lvl4pPr>
              <a:defRPr b="1" i="0" cap="all" spc="200" baseline="0"/>
            </a:lvl4pPr>
            <a:lvl5pPr>
              <a:defRPr b="1" i="0" cap="all" spc="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4176161" y="11074328"/>
            <a:ext cx="8543924" cy="2192176"/>
          </a:xfrm>
        </p:spPr>
        <p:txBody>
          <a:bodyPr wrap="square" lIns="0" tIns="0" rIns="0" bIns="0">
            <a:noAutofit/>
          </a:bodyPr>
          <a:lstStyle>
            <a:lvl1pPr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defRPr sz="2600" b="0" i="0" kern="2500" cap="none" spc="200"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9"/>
          </p:nvPr>
        </p:nvSpPr>
        <p:spPr>
          <a:xfrm>
            <a:off x="13786937" y="9833619"/>
            <a:ext cx="9365672" cy="863342"/>
          </a:xfr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7100" b="1" i="0" kern="1400" cap="all" spc="200" baseline="0">
                <a:solidFill>
                  <a:srgbClr val="023C5B"/>
                </a:solidFill>
              </a:defRPr>
            </a:lvl1pPr>
            <a:lvl2pPr>
              <a:defRPr sz="3300" b="1" i="0" cap="all" spc="200" baseline="0">
                <a:solidFill>
                  <a:srgbClr val="6BA542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marL="0" marR="0" lvl="0" indent="0" algn="ctr" defTabSz="9140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4969955" y="1691360"/>
            <a:ext cx="6999641" cy="7006748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>
              <a:defRPr sz="29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528263" y="1691360"/>
            <a:ext cx="6999641" cy="7006748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>
              <a:defRPr sz="2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67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4428437" cy="137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5"/>
            <a:ext cx="5688118" cy="73025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8041CC4-ED39-4430-8636-8763E53BA6AF}" type="datetimeFigureOut">
              <a:rPr lang="en-US"/>
              <a:pPr>
                <a:defRPr/>
              </a:pPr>
              <a:t>6/24/2022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031" y="12712705"/>
            <a:ext cx="7719589" cy="73025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0649" y="12712705"/>
            <a:ext cx="5688118" cy="73025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F01EC6E-5376-4F13-BDBE-517B750CB6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01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ercis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E538DA-9485-3C45-B963-F1AE7CBA49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" y="4105039"/>
            <a:ext cx="15223594" cy="7671634"/>
          </a:xfrm>
          <a:prstGeom prst="rect">
            <a:avLst/>
          </a:prstGeom>
        </p:spPr>
        <p:txBody>
          <a:bodyPr lIns="1740722" rIns="1740722"/>
          <a:lstStyle>
            <a:lvl1pPr>
              <a:lnSpc>
                <a:spcPct val="100000"/>
              </a:lnSpc>
              <a:buClr>
                <a:schemeClr val="tx2"/>
              </a:buClr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77097B-6133-F74C-9084-6B4F462608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388118" y="365760"/>
            <a:ext cx="9989539" cy="13360400"/>
          </a:xfrm>
          <a:custGeom>
            <a:avLst/>
            <a:gdLst>
              <a:gd name="connsiteX0" fmla="*/ 0 w 3703983"/>
              <a:gd name="connsiteY0" fmla="*/ 0 h 6680200"/>
              <a:gd name="connsiteX1" fmla="*/ 3703983 w 3703983"/>
              <a:gd name="connsiteY1" fmla="*/ 0 h 6680200"/>
              <a:gd name="connsiteX2" fmla="*/ 3703983 w 3703983"/>
              <a:gd name="connsiteY2" fmla="*/ 6680200 h 6680200"/>
              <a:gd name="connsiteX3" fmla="*/ 0 w 3703983"/>
              <a:gd name="connsiteY3" fmla="*/ 6680200 h 6680200"/>
              <a:gd name="connsiteX4" fmla="*/ 0 w 3703983"/>
              <a:gd name="connsiteY4" fmla="*/ 0 h 6680200"/>
              <a:gd name="connsiteX0" fmla="*/ 1302026 w 5006009"/>
              <a:gd name="connsiteY0" fmla="*/ 0 h 6680200"/>
              <a:gd name="connsiteX1" fmla="*/ 5006009 w 5006009"/>
              <a:gd name="connsiteY1" fmla="*/ 0 h 6680200"/>
              <a:gd name="connsiteX2" fmla="*/ 5006009 w 5006009"/>
              <a:gd name="connsiteY2" fmla="*/ 6680200 h 6680200"/>
              <a:gd name="connsiteX3" fmla="*/ 0 w 5006009"/>
              <a:gd name="connsiteY3" fmla="*/ 6660322 h 6680200"/>
              <a:gd name="connsiteX4" fmla="*/ 1302026 w 5006009"/>
              <a:gd name="connsiteY4" fmla="*/ 0 h 6680200"/>
              <a:gd name="connsiteX0" fmla="*/ 1292087 w 4996070"/>
              <a:gd name="connsiteY0" fmla="*/ 0 h 6680200"/>
              <a:gd name="connsiteX1" fmla="*/ 4996070 w 4996070"/>
              <a:gd name="connsiteY1" fmla="*/ 0 h 6680200"/>
              <a:gd name="connsiteX2" fmla="*/ 4996070 w 4996070"/>
              <a:gd name="connsiteY2" fmla="*/ 6680200 h 6680200"/>
              <a:gd name="connsiteX3" fmla="*/ 0 w 4996070"/>
              <a:gd name="connsiteY3" fmla="*/ 6680200 h 6680200"/>
              <a:gd name="connsiteX4" fmla="*/ 1292087 w 499607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6070" h="6680200">
                <a:moveTo>
                  <a:pt x="1292087" y="0"/>
                </a:moveTo>
                <a:lnTo>
                  <a:pt x="4996070" y="0"/>
                </a:lnTo>
                <a:lnTo>
                  <a:pt x="4996070" y="6680200"/>
                </a:lnTo>
                <a:lnTo>
                  <a:pt x="0" y="6680200"/>
                </a:lnTo>
                <a:lnTo>
                  <a:pt x="1292087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7A6133A-A342-B24A-B923-5EE7A8D15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1154" y="1198216"/>
            <a:ext cx="787195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FE9285-F78C-3D47-B2EF-914976547710}"/>
              </a:ext>
            </a:extLst>
          </p:cNvPr>
          <p:cNvSpPr txBox="1"/>
          <p:nvPr userDrawn="1"/>
        </p:nvSpPr>
        <p:spPr>
          <a:xfrm>
            <a:off x="2235993" y="1022472"/>
            <a:ext cx="3193389" cy="1096876"/>
          </a:xfrm>
          <a:prstGeom prst="rect">
            <a:avLst/>
          </a:prstGeom>
          <a:noFill/>
        </p:spPr>
        <p:txBody>
          <a:bodyPr wrap="none" lIns="217590" tIns="108794" rIns="217590" bIns="108794" rtlCol="0">
            <a:spAutoFit/>
          </a:bodyPr>
          <a:lstStyle/>
          <a:p>
            <a:pPr defTabSz="2175901"/>
            <a:r>
              <a:rPr lang="en-US" sz="5700" dirty="0">
                <a:solidFill>
                  <a:srgbClr val="1F497D"/>
                </a:solidFill>
              </a:rPr>
              <a:t>EXERCISE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78863F-E020-324A-89F9-70C3497B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3693"/>
            <a:ext cx="24377650" cy="3561346"/>
          </a:xfrm>
          <a:prstGeom prst="rect">
            <a:avLst/>
          </a:prstGeom>
        </p:spPr>
        <p:txBody>
          <a:bodyPr lIns="1740722" tIns="2175901" rIns="1740722" bIns="0" anchor="t" anchorCtr="0"/>
          <a:lstStyle>
            <a:lvl1pPr>
              <a:defRPr sz="7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55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4260851"/>
            <a:ext cx="20721003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1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0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6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97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4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1"/>
            <a:ext cx="20721003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365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729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09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45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182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18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855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6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77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1"/>
            <a:ext cx="10766795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1"/>
            <a:ext cx="10766795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89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3070226"/>
            <a:ext cx="10771029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365" indent="0">
              <a:buNone/>
              <a:defRPr sz="4800" b="1"/>
            </a:lvl2pPr>
            <a:lvl3pPr marL="2176729" indent="0">
              <a:buNone/>
              <a:defRPr sz="4300" b="1"/>
            </a:lvl3pPr>
            <a:lvl4pPr marL="3265094" indent="0">
              <a:buNone/>
              <a:defRPr sz="3800" b="1"/>
            </a:lvl4pPr>
            <a:lvl5pPr marL="4353458" indent="0">
              <a:buNone/>
              <a:defRPr sz="3800" b="1"/>
            </a:lvl5pPr>
            <a:lvl6pPr marL="5441823" indent="0">
              <a:buNone/>
              <a:defRPr sz="3800" b="1"/>
            </a:lvl6pPr>
            <a:lvl7pPr marL="6530188" indent="0">
              <a:buNone/>
              <a:defRPr sz="3800" b="1"/>
            </a:lvl7pPr>
            <a:lvl8pPr marL="7618552" indent="0">
              <a:buNone/>
              <a:defRPr sz="3800" b="1"/>
            </a:lvl8pPr>
            <a:lvl9pPr marL="8706917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9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09" y="3070226"/>
            <a:ext cx="10775260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365" indent="0">
              <a:buNone/>
              <a:defRPr sz="4800" b="1"/>
            </a:lvl2pPr>
            <a:lvl3pPr marL="2176729" indent="0">
              <a:buNone/>
              <a:defRPr sz="4300" b="1"/>
            </a:lvl3pPr>
            <a:lvl4pPr marL="3265094" indent="0">
              <a:buNone/>
              <a:defRPr sz="3800" b="1"/>
            </a:lvl4pPr>
            <a:lvl5pPr marL="4353458" indent="0">
              <a:buNone/>
              <a:defRPr sz="3800" b="1"/>
            </a:lvl5pPr>
            <a:lvl6pPr marL="5441823" indent="0">
              <a:buNone/>
              <a:defRPr sz="3800" b="1"/>
            </a:lvl6pPr>
            <a:lvl7pPr marL="6530188" indent="0">
              <a:buNone/>
              <a:defRPr sz="3800" b="1"/>
            </a:lvl7pPr>
            <a:lvl8pPr marL="7618552" indent="0">
              <a:buNone/>
              <a:defRPr sz="3800" b="1"/>
            </a:lvl8pPr>
            <a:lvl9pPr marL="8706917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09" y="4349750"/>
            <a:ext cx="10775260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90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46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01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4" y="546100"/>
            <a:ext cx="8020079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1"/>
            <a:ext cx="13627784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4" y="2870201"/>
            <a:ext cx="8020079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365" indent="0">
              <a:buNone/>
              <a:defRPr sz="2900"/>
            </a:lvl2pPr>
            <a:lvl3pPr marL="2176729" indent="0">
              <a:buNone/>
              <a:defRPr sz="2400"/>
            </a:lvl3pPr>
            <a:lvl4pPr marL="3265094" indent="0">
              <a:buNone/>
              <a:defRPr sz="2100"/>
            </a:lvl4pPr>
            <a:lvl5pPr marL="4353458" indent="0">
              <a:buNone/>
              <a:defRPr sz="2100"/>
            </a:lvl5pPr>
            <a:lvl6pPr marL="5441823" indent="0">
              <a:buNone/>
              <a:defRPr sz="2100"/>
            </a:lvl6pPr>
            <a:lvl7pPr marL="6530188" indent="0">
              <a:buNone/>
              <a:defRPr sz="2100"/>
            </a:lvl7pPr>
            <a:lvl8pPr marL="7618552" indent="0">
              <a:buNone/>
              <a:defRPr sz="2100"/>
            </a:lvl8pPr>
            <a:lvl9pPr marL="8706917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0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4788172" cy="13716002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7957751" cy="1370975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116520" y="6365884"/>
            <a:ext cx="9467851" cy="2725900"/>
          </a:xfrm>
        </p:spPr>
        <p:txBody>
          <a:bodyPr/>
          <a:lstStyle>
            <a:lvl1pPr>
              <a:defRPr kern="140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3116516" y="9547234"/>
            <a:ext cx="7124699" cy="536568"/>
          </a:xfrm>
        </p:spPr>
        <p:txBody>
          <a:bodyPr>
            <a:noAutofit/>
          </a:bodyPr>
          <a:lstStyle>
            <a:lvl1pPr>
              <a:defRPr sz="2600" b="1" i="0" kern="2000" cap="all" spc="400" baseline="0">
                <a:solidFill>
                  <a:schemeClr val="bg1"/>
                </a:solidFill>
              </a:defRPr>
            </a:lvl1pPr>
            <a:lvl2pPr>
              <a:defRPr sz="3300" b="1" i="0" cap="all" spc="200" baseline="0">
                <a:solidFill>
                  <a:srgbClr val="6BA542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788173" y="2"/>
            <a:ext cx="9589478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900"/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16" y="3472984"/>
            <a:ext cx="5859210" cy="20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71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90" y="9601200"/>
            <a:ext cx="1462659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365" indent="0">
              <a:buNone/>
              <a:defRPr sz="6700"/>
            </a:lvl2pPr>
            <a:lvl3pPr marL="2176729" indent="0">
              <a:buNone/>
              <a:defRPr sz="5700"/>
            </a:lvl3pPr>
            <a:lvl4pPr marL="3265094" indent="0">
              <a:buNone/>
              <a:defRPr sz="4800"/>
            </a:lvl4pPr>
            <a:lvl5pPr marL="4353458" indent="0">
              <a:buNone/>
              <a:defRPr sz="4800"/>
            </a:lvl5pPr>
            <a:lvl6pPr marL="5441823" indent="0">
              <a:buNone/>
              <a:defRPr sz="4800"/>
            </a:lvl6pPr>
            <a:lvl7pPr marL="6530188" indent="0">
              <a:buNone/>
              <a:defRPr sz="4800"/>
            </a:lvl7pPr>
            <a:lvl8pPr marL="7618552" indent="0">
              <a:buNone/>
              <a:defRPr sz="4800"/>
            </a:lvl8pPr>
            <a:lvl9pPr marL="8706917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90" y="10734676"/>
            <a:ext cx="1462659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365" indent="0">
              <a:buNone/>
              <a:defRPr sz="2900"/>
            </a:lvl2pPr>
            <a:lvl3pPr marL="2176729" indent="0">
              <a:buNone/>
              <a:defRPr sz="2400"/>
            </a:lvl3pPr>
            <a:lvl4pPr marL="3265094" indent="0">
              <a:buNone/>
              <a:defRPr sz="2100"/>
            </a:lvl4pPr>
            <a:lvl5pPr marL="4353458" indent="0">
              <a:buNone/>
              <a:defRPr sz="2100"/>
            </a:lvl5pPr>
            <a:lvl6pPr marL="5441823" indent="0">
              <a:buNone/>
              <a:defRPr sz="2100"/>
            </a:lvl6pPr>
            <a:lvl7pPr marL="6530188" indent="0">
              <a:buNone/>
              <a:defRPr sz="2100"/>
            </a:lvl7pPr>
            <a:lvl8pPr marL="7618552" indent="0">
              <a:buNone/>
              <a:defRPr sz="2100"/>
            </a:lvl8pPr>
            <a:lvl9pPr marL="8706917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97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2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7"/>
            <a:ext cx="5484971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7"/>
            <a:ext cx="1604862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72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4428437" cy="137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8041CC4-ED39-4430-8636-8763E53BA6AF}" type="datetimeFigureOut">
              <a:rPr lang="en-US"/>
              <a:pPr>
                <a:defRPr/>
              </a:pPr>
              <a:t>6/24/2022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031" y="12712701"/>
            <a:ext cx="7719589" cy="73025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0649" y="12712701"/>
            <a:ext cx="5688118" cy="73025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F01EC6E-5376-4F13-BDBE-517B750CB6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34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-Expand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r="213"/>
          <a:stretch/>
        </p:blipFill>
        <p:spPr>
          <a:xfrm>
            <a:off x="0" y="0"/>
            <a:ext cx="24377650" cy="1372225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025903"/>
            <a:ext cx="24377650" cy="5664202"/>
          </a:xfrm>
          <a:prstGeom prst="rect">
            <a:avLst/>
          </a:prstGeom>
          <a:solidFill>
            <a:srgbClr val="023C5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idx="13" hasCustomPrompt="1"/>
          </p:nvPr>
        </p:nvSpPr>
        <p:spPr>
          <a:xfrm>
            <a:off x="4143377" y="6339556"/>
            <a:ext cx="16116298" cy="761236"/>
          </a:xfrm>
        </p:spPr>
        <p:txBody>
          <a:bodyPr>
            <a:normAutofit/>
          </a:bodyPr>
          <a:lstStyle>
            <a:lvl1pPr marL="0" marR="0" indent="0" algn="ctr" defTabSz="9140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/>
            </a:lvl1pPr>
          </a:lstStyle>
          <a:p>
            <a:pPr marL="0" marR="0" lvl="0" indent="0" algn="ctr" defTabSz="9140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2000" cap="all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 HERE</a:t>
            </a:r>
          </a:p>
        </p:txBody>
      </p:sp>
      <p:pic>
        <p:nvPicPr>
          <p:cNvPr id="11" name="Picture Placeholder 8"/>
          <p:cNvPicPr>
            <a:picLocks noChangeAspect="1"/>
          </p:cNvPicPr>
          <p:nvPr userDrawn="1"/>
        </p:nvPicPr>
        <p:blipFill rotWithShape="1">
          <a:blip r:embed="rId3" cstate="email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14" t="25878" r="-1"/>
          <a:stretch/>
        </p:blipFill>
        <p:spPr>
          <a:xfrm>
            <a:off x="-877821" y="4025903"/>
            <a:ext cx="5925313" cy="5664202"/>
          </a:xfrm>
          <a:prstGeom prst="rect">
            <a:avLst/>
          </a:prstGeom>
          <a:noFill/>
        </p:spPr>
      </p:pic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4143378" y="7146134"/>
            <a:ext cx="16116301" cy="1344544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0" lang="en-US" sz="7100" b="1" i="0" u="none" strike="noStrike" kern="1400" cap="all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1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4788172" cy="13716002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7957751" cy="1370975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116520" y="6365884"/>
            <a:ext cx="9467851" cy="2725900"/>
          </a:xfrm>
        </p:spPr>
        <p:txBody>
          <a:bodyPr/>
          <a:lstStyle>
            <a:lvl1pPr>
              <a:defRPr kern="1400" spc="200" baseline="0"/>
            </a:lvl1pPr>
          </a:lstStyle>
          <a:p>
            <a:r>
              <a:rPr lang="en-US" dirty="0"/>
              <a:t>VIRTUAL LEADERSHIP CONFERENCE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3116516" y="9547234"/>
            <a:ext cx="7124699" cy="536568"/>
          </a:xfrm>
        </p:spPr>
        <p:txBody>
          <a:bodyPr>
            <a:noAutofit/>
          </a:bodyPr>
          <a:lstStyle>
            <a:lvl1pPr>
              <a:defRPr sz="2600" b="1" i="0" kern="2000" cap="all" spc="400" baseline="0">
                <a:solidFill>
                  <a:schemeClr val="bg1"/>
                </a:solidFill>
              </a:defRPr>
            </a:lvl1pPr>
            <a:lvl2pPr>
              <a:defRPr sz="3300" b="1" i="0" cap="all" spc="200" baseline="0">
                <a:solidFill>
                  <a:srgbClr val="6BA542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16" y="3472984"/>
            <a:ext cx="5859210" cy="2088664"/>
          </a:xfrm>
          <a:prstGeom prst="rect">
            <a:avLst/>
          </a:prstGeom>
        </p:spPr>
      </p:pic>
      <p:pic>
        <p:nvPicPr>
          <p:cNvPr id="13" name="Picture Placeholder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8" r="25838"/>
          <a:stretch/>
        </p:blipFill>
        <p:spPr>
          <a:xfrm>
            <a:off x="13158439" y="2"/>
            <a:ext cx="1121921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24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-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24377650" cy="13716002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pic>
        <p:nvPicPr>
          <p:cNvPr id="10" name="Picture Placeholder 8"/>
          <p:cNvPicPr>
            <a:picLocks noChangeAspect="1"/>
          </p:cNvPicPr>
          <p:nvPr userDrawn="1"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4460" r="407"/>
          <a:stretch/>
        </p:blipFill>
        <p:spPr>
          <a:xfrm>
            <a:off x="4" y="-1652"/>
            <a:ext cx="22311359" cy="13717652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43378" y="8092064"/>
            <a:ext cx="16116301" cy="1234816"/>
          </a:xfrm>
        </p:spPr>
        <p:txBody>
          <a:bodyPr/>
          <a:lstStyle>
            <a:lvl1pPr algn="ctr">
              <a:defRPr kern="1400" spc="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43377" y="7285486"/>
            <a:ext cx="16116298" cy="761236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3600" b="1" i="0" kern="2000" cap="all" spc="400" baseline="0"/>
            </a:lvl1pPr>
            <a:lvl2pPr>
              <a:defRPr b="1" i="0" cap="all" spc="200" baseline="0"/>
            </a:lvl2pPr>
            <a:lvl3pPr>
              <a:defRPr b="1" i="0" cap="all" spc="200" baseline="0"/>
            </a:lvl3pPr>
            <a:lvl4pPr>
              <a:defRPr b="1" i="0" cap="all" spc="200" baseline="0"/>
            </a:lvl4pPr>
            <a:lvl5pPr>
              <a:defRPr b="1" i="0" cap="all" spc="200" baseline="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616063" y="4620749"/>
            <a:ext cx="3145535" cy="217896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2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90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1"/>
            <a:ext cx="9589478" cy="13716002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7957751" cy="1370975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1" y="2095046"/>
            <a:ext cx="7124699" cy="2725900"/>
          </a:xfrm>
        </p:spPr>
        <p:txBody>
          <a:bodyPr/>
          <a:lstStyle>
            <a:lvl1pPr>
              <a:defRPr kern="140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1676401" y="1304472"/>
            <a:ext cx="7124699" cy="438604"/>
          </a:xfrm>
        </p:spPr>
        <p:txBody>
          <a:bodyPr>
            <a:noAutofit/>
          </a:bodyPr>
          <a:lstStyle>
            <a:lvl1pPr>
              <a:defRPr sz="2600" b="1" i="0" kern="2000" cap="all" spc="400" baseline="0"/>
            </a:lvl1pPr>
            <a:lvl2pPr>
              <a:defRPr b="1" i="0" cap="all" spc="200" baseline="0"/>
            </a:lvl2pPr>
            <a:lvl3pPr>
              <a:defRPr b="1" i="0" cap="all" spc="200" baseline="0"/>
            </a:lvl3pPr>
            <a:lvl4pPr>
              <a:defRPr b="1" i="0" cap="all" spc="200" baseline="0"/>
            </a:lvl4pPr>
            <a:lvl5pPr>
              <a:defRPr b="1" i="0" cap="all" spc="200" baseline="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589479" y="2"/>
            <a:ext cx="14788172" cy="137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2900"/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8" y="10999626"/>
            <a:ext cx="3237034" cy="115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9608677" y="-1"/>
            <a:ext cx="14768977" cy="13716002"/>
          </a:xfrm>
          <a:prstGeom prst="rect">
            <a:avLst/>
          </a:prstGeom>
          <a:solidFill>
            <a:srgbClr val="02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>
              <a:solidFill>
                <a:srgbClr val="023C5B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6028" y="-2"/>
            <a:ext cx="7957751" cy="1370975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1706229" y="2095046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rgbClr val="6BA542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1719442" y="2967460"/>
            <a:ext cx="10896599" cy="993160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676401" y="2095046"/>
            <a:ext cx="7124699" cy="2725900"/>
          </a:xfrm>
        </p:spPr>
        <p:txBody>
          <a:bodyPr/>
          <a:lstStyle>
            <a:lvl1pPr>
              <a:defRPr kern="1400" spc="200" baseline="0">
                <a:solidFill>
                  <a:srgbClr val="023C5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3"/>
          </p:nvPr>
        </p:nvSpPr>
        <p:spPr>
          <a:xfrm>
            <a:off x="1676401" y="5476422"/>
            <a:ext cx="7124699" cy="681912"/>
          </a:xfrm>
        </p:spPr>
        <p:txBody>
          <a:bodyPr>
            <a:noAutofit/>
          </a:bodyPr>
          <a:lstStyle>
            <a:lvl1pPr>
              <a:defRPr sz="3600" b="1" i="0" cap="all" spc="200" baseline="0">
                <a:solidFill>
                  <a:srgbClr val="6BA542"/>
                </a:solidFill>
              </a:defRPr>
            </a:lvl1pPr>
            <a:lvl2pPr>
              <a:defRPr sz="3300" b="1" i="0" cap="all" spc="200" baseline="0">
                <a:solidFill>
                  <a:srgbClr val="6BA542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8" y="11031630"/>
            <a:ext cx="3205800" cy="1138508"/>
          </a:xfrm>
          <a:prstGeom prst="rect">
            <a:avLst/>
          </a:prstGeom>
        </p:spPr>
      </p:pic>
      <p:sp>
        <p:nvSpPr>
          <p:cNvPr id="2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1706229" y="4471728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rgbClr val="6BA542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719442" y="5369540"/>
            <a:ext cx="10896599" cy="828676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1706229" y="6862400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rgbClr val="6BA542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11719442" y="7731636"/>
            <a:ext cx="10896599" cy="828676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0" hasCustomPrompt="1"/>
          </p:nvPr>
        </p:nvSpPr>
        <p:spPr>
          <a:xfrm>
            <a:off x="11706229" y="9226994"/>
            <a:ext cx="10896599" cy="656616"/>
          </a:xfrm>
        </p:spPr>
        <p:txBody>
          <a:bodyPr>
            <a:noAutofit/>
          </a:bodyPr>
          <a:lstStyle>
            <a:lvl1pPr>
              <a:defRPr sz="5700" b="1" i="0" cap="all" spc="200" baseline="0">
                <a:solidFill>
                  <a:srgbClr val="6BA542"/>
                </a:solidFill>
              </a:defRPr>
            </a:lvl1pPr>
            <a:lvl2pPr marL="0">
              <a:spcBef>
                <a:spcPts val="0"/>
              </a:spcBef>
              <a:defRPr sz="2600" b="1" i="0" cap="none" spc="200" baseline="0">
                <a:solidFill>
                  <a:srgbClr val="023C5B"/>
                </a:solidFill>
              </a:defRPr>
            </a:lvl2pPr>
            <a:lvl3pPr>
              <a:defRPr sz="3300" b="1" i="0" cap="all" spc="200" baseline="0">
                <a:solidFill>
                  <a:srgbClr val="6BA542"/>
                </a:solidFill>
              </a:defRPr>
            </a:lvl3pPr>
            <a:lvl4pPr>
              <a:defRPr sz="3300" b="1" i="0" cap="all" spc="200" baseline="0">
                <a:solidFill>
                  <a:srgbClr val="6BA542"/>
                </a:solidFill>
              </a:defRPr>
            </a:lvl4pPr>
            <a:lvl5pPr>
              <a:defRPr sz="3300" b="1" i="0" cap="all" spc="200" baseline="0">
                <a:solidFill>
                  <a:srgbClr val="6BA542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1719442" y="10107344"/>
            <a:ext cx="10896599" cy="828676"/>
          </a:xfrm>
        </p:spPr>
        <p:txBody>
          <a:bodyPr>
            <a:noAutofit/>
          </a:bodyPr>
          <a:lstStyle>
            <a:lvl1pPr>
              <a:defRPr sz="3600" b="1" i="0" cap="none" spc="20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22"/>
          </p:nvPr>
        </p:nvSpPr>
        <p:spPr>
          <a:xfrm>
            <a:off x="1676401" y="1304472"/>
            <a:ext cx="7124699" cy="438604"/>
          </a:xfrm>
        </p:spPr>
        <p:txBody>
          <a:bodyPr>
            <a:noAutofit/>
          </a:bodyPr>
          <a:lstStyle>
            <a:lvl1pPr>
              <a:defRPr sz="2600" b="1" i="0" kern="2000" cap="all" spc="400" baseline="0">
                <a:solidFill>
                  <a:srgbClr val="023C5B"/>
                </a:solidFill>
              </a:defRPr>
            </a:lvl1pPr>
            <a:lvl2pPr>
              <a:defRPr b="1" i="0" cap="all" spc="200" baseline="0"/>
            </a:lvl2pPr>
            <a:lvl3pPr>
              <a:defRPr b="1" i="0" cap="all" spc="200" baseline="0"/>
            </a:lvl3pPr>
            <a:lvl4pPr>
              <a:defRPr b="1" i="0" cap="all" spc="200" baseline="0"/>
            </a:lvl4pPr>
            <a:lvl5pPr>
              <a:defRPr b="1" i="0" cap="all" spc="200" baseline="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6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1676401" y="6090279"/>
            <a:ext cx="7124699" cy="152706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600" b="0" i="0" kern="2500" cap="none" spc="200"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rgbClr val="023C5B"/>
                </a:solidFill>
              </a:defRPr>
            </a:lvl2pPr>
            <a:lvl3pPr>
              <a:defRPr>
                <a:solidFill>
                  <a:srgbClr val="023C5B"/>
                </a:solidFill>
              </a:defRPr>
            </a:lvl3pPr>
            <a:lvl4pPr>
              <a:defRPr>
                <a:solidFill>
                  <a:srgbClr val="023C5B"/>
                </a:solidFill>
              </a:defRPr>
            </a:lvl4pPr>
            <a:lvl5pPr>
              <a:defRPr>
                <a:solidFill>
                  <a:srgbClr val="023C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6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1" y="730253"/>
            <a:ext cx="21024849" cy="265112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1" y="3651250"/>
            <a:ext cx="21024849" cy="87026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5" y="12712703"/>
            <a:ext cx="5484814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037E4-CC19-644F-A7A7-E62050CD355E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618" y="12712703"/>
            <a:ext cx="8226425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438" y="12712703"/>
            <a:ext cx="5484811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C2C65-A86F-C244-B6AD-F0121B1C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14" r:id="rId2"/>
    <p:sldLayoutId id="2147484125" r:id="rId3"/>
    <p:sldLayoutId id="2147484123" r:id="rId4"/>
    <p:sldLayoutId id="2147484132" r:id="rId5"/>
    <p:sldLayoutId id="2147484130" r:id="rId6"/>
    <p:sldLayoutId id="2147484128" r:id="rId7"/>
    <p:sldLayoutId id="2147484116" r:id="rId8"/>
    <p:sldLayoutId id="2147484117" r:id="rId9"/>
    <p:sldLayoutId id="2147484119" r:id="rId10"/>
    <p:sldLayoutId id="2147484120" r:id="rId11"/>
    <p:sldLayoutId id="2147484121" r:id="rId12"/>
    <p:sldLayoutId id="2147484140" r:id="rId13"/>
    <p:sldLayoutId id="2147484141" r:id="rId14"/>
    <p:sldLayoutId id="2147484149" r:id="rId15"/>
    <p:sldLayoutId id="2147484150" r:id="rId16"/>
  </p:sldLayoutIdLst>
  <p:txStyles>
    <p:titleStyle>
      <a:lvl1pPr algn="l" defTabSz="914052" rtl="0" eaLnBrk="1" latinLnBrk="0" hangingPunct="1">
        <a:lnSpc>
          <a:spcPct val="90000"/>
        </a:lnSpc>
        <a:spcBef>
          <a:spcPct val="0"/>
        </a:spcBef>
        <a:buNone/>
        <a:defRPr sz="7100" b="1" kern="1200" cap="all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052" rtl="0" eaLnBrk="1" latinLnBrk="0" hangingPunct="1">
        <a:lnSpc>
          <a:spcPct val="90000"/>
        </a:lnSpc>
        <a:spcBef>
          <a:spcPts val="1000"/>
        </a:spcBef>
        <a:buFontTx/>
        <a:buNone/>
        <a:defRPr sz="2900" kern="1200" baseline="0">
          <a:solidFill>
            <a:schemeClr val="bg1"/>
          </a:solidFill>
          <a:latin typeface="Arial" charset="0"/>
          <a:ea typeface="+mn-ea"/>
          <a:cs typeface="+mn-cs"/>
        </a:defRPr>
      </a:lvl1pPr>
      <a:lvl2pPr marL="457025" indent="0" algn="l" defTabSz="914052" rtl="0" eaLnBrk="1" latinLnBrk="0" hangingPunct="1">
        <a:lnSpc>
          <a:spcPct val="90000"/>
        </a:lnSpc>
        <a:spcBef>
          <a:spcPts val="500"/>
        </a:spcBef>
        <a:buFontTx/>
        <a:buNone/>
        <a:defRPr sz="2400" kern="1200" baseline="0">
          <a:solidFill>
            <a:schemeClr val="bg1"/>
          </a:solidFill>
          <a:latin typeface="Arial" charset="0"/>
          <a:ea typeface="+mn-ea"/>
          <a:cs typeface="+mn-cs"/>
        </a:defRPr>
      </a:lvl2pPr>
      <a:lvl3pPr marL="914052" indent="0" algn="l" defTabSz="914052" rtl="0" eaLnBrk="1" latinLnBrk="0" hangingPunct="1">
        <a:lnSpc>
          <a:spcPct val="90000"/>
        </a:lnSpc>
        <a:spcBef>
          <a:spcPts val="500"/>
        </a:spcBef>
        <a:buFontTx/>
        <a:buNone/>
        <a:defRPr sz="1900" kern="1200" baseline="0">
          <a:solidFill>
            <a:schemeClr val="bg1"/>
          </a:solidFill>
          <a:latin typeface="Arial" charset="0"/>
          <a:ea typeface="+mn-ea"/>
          <a:cs typeface="+mn-cs"/>
        </a:defRPr>
      </a:lvl3pPr>
      <a:lvl4pPr marL="1371078" indent="0" algn="l" defTabSz="914052" rtl="0" eaLnBrk="1" latinLnBrk="0" hangingPunct="1">
        <a:lnSpc>
          <a:spcPct val="90000"/>
        </a:lnSpc>
        <a:spcBef>
          <a:spcPts val="500"/>
        </a:spcBef>
        <a:buFontTx/>
        <a:buNone/>
        <a:defRPr sz="1900" kern="1200" baseline="0">
          <a:solidFill>
            <a:schemeClr val="bg1"/>
          </a:solidFill>
          <a:latin typeface="Arial" charset="0"/>
          <a:ea typeface="+mn-ea"/>
          <a:cs typeface="+mn-cs"/>
        </a:defRPr>
      </a:lvl4pPr>
      <a:lvl5pPr marL="1828105" indent="0" algn="l" defTabSz="914052" rtl="0" eaLnBrk="1" latinLnBrk="0" hangingPunct="1">
        <a:lnSpc>
          <a:spcPct val="90000"/>
        </a:lnSpc>
        <a:spcBef>
          <a:spcPts val="500"/>
        </a:spcBef>
        <a:buFontTx/>
        <a:buNone/>
        <a:defRPr sz="1900" kern="1200" baseline="0">
          <a:solidFill>
            <a:schemeClr val="bg1"/>
          </a:solidFill>
          <a:latin typeface="Arial" charset="0"/>
          <a:ea typeface="+mn-ea"/>
          <a:cs typeface="+mn-cs"/>
        </a:defRPr>
      </a:lvl5pPr>
      <a:lvl6pPr marL="2513644" indent="-228514" algn="l" defTabSz="9140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1" indent="-228514" algn="l" defTabSz="9140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6" indent="-228514" algn="l" defTabSz="9140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4" indent="-228514" algn="l" defTabSz="9140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2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8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5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5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0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76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</p:sldLayoutIdLst>
  <p:txStyles>
    <p:titleStyle>
      <a:lvl1pPr algn="l" defTabSz="91405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9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9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4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1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4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2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8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5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5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0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6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</p:sldLayoutIdLst>
  <p:txStyles>
    <p:titleStyle>
      <a:lvl1pPr algn="l" defTabSz="91405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9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9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4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1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4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2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8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5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5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0" algn="l" defTabSz="914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 vert="horz" lIns="217590" tIns="108794" rIns="217590" bIns="1087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200405"/>
            <a:ext cx="21939885" cy="9051926"/>
          </a:xfrm>
          <a:prstGeom prst="rect">
            <a:avLst/>
          </a:prstGeom>
        </p:spPr>
        <p:txBody>
          <a:bodyPr vert="horz" lIns="217590" tIns="108794" rIns="217590" bIns="1087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3" y="12712705"/>
            <a:ext cx="5688118" cy="730250"/>
          </a:xfrm>
          <a:prstGeom prst="rect">
            <a:avLst/>
          </a:prstGeom>
        </p:spPr>
        <p:txBody>
          <a:bodyPr vert="horz" lIns="217590" tIns="108794" rIns="217590" bIns="10879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5901"/>
            <a:fld id="{1E7844CE-3CFB-463F-83C4-D25112D0C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175901"/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2712705"/>
            <a:ext cx="7719589" cy="730250"/>
          </a:xfrm>
          <a:prstGeom prst="rect">
            <a:avLst/>
          </a:prstGeom>
        </p:spPr>
        <p:txBody>
          <a:bodyPr vert="horz" lIns="217590" tIns="108794" rIns="217590" bIns="10879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590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0649" y="12712705"/>
            <a:ext cx="5688118" cy="730250"/>
          </a:xfrm>
          <a:prstGeom prst="rect">
            <a:avLst/>
          </a:prstGeom>
        </p:spPr>
        <p:txBody>
          <a:bodyPr vert="horz" lIns="217590" tIns="108794" rIns="217590" bIns="10879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5901"/>
            <a:fld id="{1D1EFB48-1347-4DD4-B975-8099E2071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17590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5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</p:sldLayoutIdLst>
  <p:txStyles>
    <p:titleStyle>
      <a:lvl1pPr algn="ctr" defTabSz="2175901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5964" indent="-815964" algn="l" defTabSz="2175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7921" indent="-679971" algn="l" defTabSz="2175901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19878" indent="-543975" algn="l" defTabSz="2175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7829" indent="-543975" algn="l" defTabSz="2175901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5779" indent="-543975" algn="l" defTabSz="2175901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3730" indent="-543975" algn="l" defTabSz="2175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1682" indent="-543975" algn="l" defTabSz="2175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59635" indent="-543975" algn="l" defTabSz="2175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47585" indent="-543975" algn="l" defTabSz="2175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590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7950" algn="l" defTabSz="217590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5901" algn="l" defTabSz="217590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3851" algn="l" defTabSz="217590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1804" algn="l" defTabSz="217590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39757" algn="l" defTabSz="217590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7707" algn="l" defTabSz="217590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5658" algn="l" defTabSz="217590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3608" algn="l" defTabSz="217590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 vert="horz" lIns="217673" tIns="108836" rIns="217673" bIns="10883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200401"/>
            <a:ext cx="21939885" cy="9051926"/>
          </a:xfrm>
          <a:prstGeom prst="rect">
            <a:avLst/>
          </a:prstGeom>
        </p:spPr>
        <p:txBody>
          <a:bodyPr vert="horz" lIns="217673" tIns="108836" rIns="217673" bIns="10883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 vert="horz" lIns="217673" tIns="108836" rIns="217673" bIns="108836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6729"/>
            <a:fld id="{4185A195-1EB7-4BB9-AA8F-B5E534705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176729"/>
              <a:t>6/24/2022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2712701"/>
            <a:ext cx="7719589" cy="730250"/>
          </a:xfrm>
          <a:prstGeom prst="rect">
            <a:avLst/>
          </a:prstGeom>
        </p:spPr>
        <p:txBody>
          <a:bodyPr vert="horz" lIns="217673" tIns="108836" rIns="217673" bIns="108836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67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0649" y="12712701"/>
            <a:ext cx="5688118" cy="730250"/>
          </a:xfrm>
          <a:prstGeom prst="rect">
            <a:avLst/>
          </a:prstGeom>
        </p:spPr>
        <p:txBody>
          <a:bodyPr vert="horz" lIns="217673" tIns="108836" rIns="217673" bIns="108836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6729"/>
            <a:fld id="{6EE364CD-EB5F-4D4A-B88A-EB0FFE4E46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1767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4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</p:sldLayoutIdLst>
  <p:txStyles>
    <p:titleStyle>
      <a:lvl1pPr algn="ctr" defTabSz="2176729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273" indent="-816273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592" indent="-680228" algn="l" defTabSz="2176729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0912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276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7641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005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4370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2735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1099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65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729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094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458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1823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0188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8552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6917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3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3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006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8278" y="719764"/>
            <a:ext cx="20209880" cy="1201676"/>
            <a:chOff x="189965" y="545379"/>
            <a:chExt cx="7580679" cy="600838"/>
          </a:xfrm>
        </p:grpSpPr>
        <p:sp>
          <p:nvSpPr>
            <p:cNvPr id="3" name="Rectangle 2"/>
            <p:cNvSpPr/>
            <p:nvPr/>
          </p:nvSpPr>
          <p:spPr>
            <a:xfrm>
              <a:off x="189965" y="545379"/>
              <a:ext cx="7580679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EMPLOYEE BEHAVIORAL STYLES </a:t>
              </a:r>
              <a:endParaRPr lang="en-US" sz="6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40310" y="1100498"/>
              <a:ext cx="1881630" cy="45719"/>
              <a:chOff x="340310" y="1057718"/>
              <a:chExt cx="1881630" cy="8528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40310" y="1057718"/>
                <a:ext cx="626282" cy="85282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3784" y="1057718"/>
                <a:ext cx="626282" cy="852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81125" y="1057718"/>
                <a:ext cx="626282" cy="85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53815" y="1057718"/>
                <a:ext cx="468125" cy="8528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384882" y="3073949"/>
            <a:ext cx="21607886" cy="9701618"/>
            <a:chOff x="475406" y="1453330"/>
            <a:chExt cx="8173760" cy="4891921"/>
          </a:xfrm>
        </p:grpSpPr>
        <p:grpSp>
          <p:nvGrpSpPr>
            <p:cNvPr id="10" name="Group 9"/>
            <p:cNvGrpSpPr/>
            <p:nvPr/>
          </p:nvGrpSpPr>
          <p:grpSpPr>
            <a:xfrm>
              <a:off x="665186" y="1563061"/>
              <a:ext cx="7812748" cy="4678251"/>
              <a:chOff x="665756" y="1584326"/>
              <a:chExt cx="7812748" cy="3886983"/>
            </a:xfrm>
          </p:grpSpPr>
          <p:sp>
            <p:nvSpPr>
              <p:cNvPr id="15" name="Round Diagonal Corner Rectangle 14"/>
              <p:cNvSpPr/>
              <p:nvPr/>
            </p:nvSpPr>
            <p:spPr>
              <a:xfrm>
                <a:off x="4692149" y="1593402"/>
                <a:ext cx="3761151" cy="1825770"/>
              </a:xfrm>
              <a:prstGeom prst="round2Diag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 Diagonal Corner Rectangle 15"/>
              <p:cNvSpPr/>
              <p:nvPr/>
            </p:nvSpPr>
            <p:spPr>
              <a:xfrm>
                <a:off x="673590" y="3592578"/>
                <a:ext cx="3879486" cy="1860133"/>
              </a:xfrm>
              <a:prstGeom prst="round2Diag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Diagonal Corner Rectangle 16"/>
              <p:cNvSpPr/>
              <p:nvPr/>
            </p:nvSpPr>
            <p:spPr>
              <a:xfrm flipV="1">
                <a:off x="4717353" y="3631650"/>
                <a:ext cx="3761151" cy="1839659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Diagonal Corner Rectangle 17"/>
              <p:cNvSpPr/>
              <p:nvPr/>
            </p:nvSpPr>
            <p:spPr>
              <a:xfrm>
                <a:off x="665756" y="3592578"/>
                <a:ext cx="3879486" cy="1860133"/>
              </a:xfrm>
              <a:prstGeom prst="round2DiagRect">
                <a:avLst/>
              </a:prstGeom>
              <a:solidFill>
                <a:schemeClr val="tx2">
                  <a:lumMod val="5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Diagonal Corner Rectangle 18"/>
              <p:cNvSpPr/>
              <p:nvPr/>
            </p:nvSpPr>
            <p:spPr>
              <a:xfrm flipV="1">
                <a:off x="670597" y="1584326"/>
                <a:ext cx="3879486" cy="1834846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 Diagonal Corner Rectangle 19"/>
              <p:cNvSpPr/>
              <p:nvPr/>
            </p:nvSpPr>
            <p:spPr>
              <a:xfrm>
                <a:off x="4692148" y="1593402"/>
                <a:ext cx="3761151" cy="1825770"/>
              </a:xfrm>
              <a:prstGeom prst="round2DiagRect">
                <a:avLst/>
              </a:prstGeom>
              <a:solidFill>
                <a:schemeClr val="tx2">
                  <a:lumMod val="50000"/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475407" y="1453330"/>
              <a:ext cx="415935" cy="415935"/>
            </a:xfrm>
            <a:prstGeom prst="ellipse">
              <a:avLst/>
            </a:prstGeom>
            <a:solidFill>
              <a:srgbClr val="92D050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8223065" y="1453330"/>
              <a:ext cx="415935" cy="415935"/>
            </a:xfrm>
            <a:prstGeom prst="ellipse">
              <a:avLst/>
            </a:prstGeom>
            <a:solidFill>
              <a:srgbClr val="C0000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8233231" y="5929316"/>
              <a:ext cx="415935" cy="415935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75406" y="5929316"/>
              <a:ext cx="415935" cy="415935"/>
            </a:xfrm>
            <a:prstGeom prst="ellipse">
              <a:avLst/>
            </a:prstGeom>
            <a:solidFill>
              <a:srgbClr val="00B0F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884609" y="5019704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92D050"/>
                </a:solidFill>
                <a:latin typeface="Arial Black" charset="0"/>
                <a:ea typeface="Arial Black" charset="0"/>
                <a:cs typeface="Arial Black" charset="0"/>
              </a:rPr>
              <a:t>ANALYTICAL</a:t>
            </a:r>
          </a:p>
        </p:txBody>
      </p:sp>
    </p:spTree>
    <p:extLst>
      <p:ext uri="{BB962C8B-B14F-4D97-AF65-F5344CB8AC3E}">
        <p14:creationId xmlns:p14="http://schemas.microsoft.com/office/powerpoint/2010/main" val="7257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 r="15869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8825" cy="13716000"/>
          </a:xfrm>
          <a:prstGeom prst="rect">
            <a:avLst/>
          </a:prstGeom>
          <a:solidFill>
            <a:schemeClr val="tx2">
              <a:lumMod val="5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590" tIns="108794" rIns="217590" bIns="108794"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3128" y="1104379"/>
            <a:ext cx="11142570" cy="1550654"/>
            <a:chOff x="-614582" y="423175"/>
            <a:chExt cx="4179552" cy="775327"/>
          </a:xfrm>
        </p:grpSpPr>
        <p:sp>
          <p:nvSpPr>
            <p:cNvPr id="5" name="Rectangle 4"/>
            <p:cNvSpPr/>
            <p:nvPr/>
          </p:nvSpPr>
          <p:spPr>
            <a:xfrm>
              <a:off x="-614582" y="423175"/>
              <a:ext cx="4179552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600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ANALYTICAL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95300" y="1149928"/>
              <a:ext cx="1887270" cy="48574"/>
              <a:chOff x="495300" y="1149928"/>
              <a:chExt cx="1887270" cy="9060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95300" y="1149928"/>
                <a:ext cx="473765" cy="90608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68774" y="1149928"/>
                <a:ext cx="473765" cy="9060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36115" y="1149928"/>
                <a:ext cx="473765" cy="9060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908805" y="1149928"/>
                <a:ext cx="473765" cy="9060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2959895" y="3638832"/>
            <a:ext cx="6060667" cy="4546684"/>
            <a:chOff x="1110250" y="1788357"/>
            <a:chExt cx="2273342" cy="2273342"/>
          </a:xfrm>
        </p:grpSpPr>
        <p:sp>
          <p:nvSpPr>
            <p:cNvPr id="12" name="Oval 11"/>
            <p:cNvSpPr/>
            <p:nvPr/>
          </p:nvSpPr>
          <p:spPr>
            <a:xfrm>
              <a:off x="1110250" y="1788357"/>
              <a:ext cx="2273342" cy="227334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 descr="j01242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878" y="2053087"/>
              <a:ext cx="1592452" cy="1694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2069106" y="8714979"/>
            <a:ext cx="7842245" cy="2989702"/>
          </a:xfrm>
          <a:prstGeom prst="rect">
            <a:avLst/>
          </a:prstGeom>
        </p:spPr>
        <p:txBody>
          <a:bodyPr wrap="square" lIns="217590" tIns="108794" rIns="217590" bIns="108794">
            <a:spAutoFit/>
          </a:bodyPr>
          <a:lstStyle/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Perfectionist, primarily likes detail and working with processes or technology, rather than people</a:t>
            </a:r>
          </a:p>
          <a:p>
            <a:pPr algn="ctr"/>
            <a:endParaRPr lang="en-US" altLang="en-US" b="1" dirty="0">
              <a:solidFill>
                <a:schemeClr val="bg1"/>
              </a:solidFill>
            </a:endParaRP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“I think …”</a:t>
            </a:r>
          </a:p>
        </p:txBody>
      </p:sp>
    </p:spTree>
    <p:extLst>
      <p:ext uri="{BB962C8B-B14F-4D97-AF65-F5344CB8AC3E}">
        <p14:creationId xmlns:p14="http://schemas.microsoft.com/office/powerpoint/2010/main" val="1758710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8278" y="719764"/>
            <a:ext cx="20209880" cy="1201676"/>
            <a:chOff x="189965" y="545379"/>
            <a:chExt cx="7580679" cy="600838"/>
          </a:xfrm>
        </p:grpSpPr>
        <p:sp>
          <p:nvSpPr>
            <p:cNvPr id="3" name="Rectangle 2"/>
            <p:cNvSpPr/>
            <p:nvPr/>
          </p:nvSpPr>
          <p:spPr>
            <a:xfrm>
              <a:off x="189965" y="545379"/>
              <a:ext cx="7580679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EMPLOYEE BEHAVIORAL STYLES </a:t>
              </a:r>
              <a:endParaRPr lang="en-US" sz="6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40310" y="1100498"/>
              <a:ext cx="1881630" cy="45719"/>
              <a:chOff x="340310" y="1057718"/>
              <a:chExt cx="1881630" cy="8528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40310" y="1057718"/>
                <a:ext cx="626282" cy="85282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3784" y="1057718"/>
                <a:ext cx="626282" cy="852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81125" y="1057718"/>
                <a:ext cx="626282" cy="85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53815" y="1057718"/>
                <a:ext cx="468125" cy="8528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384882" y="3073949"/>
            <a:ext cx="21607886" cy="9701618"/>
            <a:chOff x="475406" y="1453330"/>
            <a:chExt cx="8173760" cy="4891921"/>
          </a:xfrm>
        </p:grpSpPr>
        <p:grpSp>
          <p:nvGrpSpPr>
            <p:cNvPr id="10" name="Group 9"/>
            <p:cNvGrpSpPr/>
            <p:nvPr/>
          </p:nvGrpSpPr>
          <p:grpSpPr>
            <a:xfrm>
              <a:off x="665186" y="1563061"/>
              <a:ext cx="7812748" cy="4678251"/>
              <a:chOff x="665756" y="1584326"/>
              <a:chExt cx="7812748" cy="3886983"/>
            </a:xfrm>
          </p:grpSpPr>
          <p:sp>
            <p:nvSpPr>
              <p:cNvPr id="15" name="Round Diagonal Corner Rectangle 14"/>
              <p:cNvSpPr/>
              <p:nvPr/>
            </p:nvSpPr>
            <p:spPr>
              <a:xfrm>
                <a:off x="4692149" y="1593402"/>
                <a:ext cx="3761151" cy="1825770"/>
              </a:xfrm>
              <a:prstGeom prst="round2Diag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 Diagonal Corner Rectangle 15"/>
              <p:cNvSpPr/>
              <p:nvPr/>
            </p:nvSpPr>
            <p:spPr>
              <a:xfrm>
                <a:off x="673590" y="3592578"/>
                <a:ext cx="3879486" cy="1860133"/>
              </a:xfrm>
              <a:prstGeom prst="round2Diag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Diagonal Corner Rectangle 16"/>
              <p:cNvSpPr/>
              <p:nvPr/>
            </p:nvSpPr>
            <p:spPr>
              <a:xfrm flipV="1">
                <a:off x="4717353" y="3631650"/>
                <a:ext cx="3761151" cy="1839659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Diagonal Corner Rectangle 17"/>
              <p:cNvSpPr/>
              <p:nvPr/>
            </p:nvSpPr>
            <p:spPr>
              <a:xfrm>
                <a:off x="665756" y="3592578"/>
                <a:ext cx="3879486" cy="1860133"/>
              </a:xfrm>
              <a:prstGeom prst="round2DiagRect">
                <a:avLst/>
              </a:prstGeom>
              <a:solidFill>
                <a:schemeClr val="tx2">
                  <a:lumMod val="5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Diagonal Corner Rectangle 18"/>
              <p:cNvSpPr/>
              <p:nvPr/>
            </p:nvSpPr>
            <p:spPr>
              <a:xfrm flipV="1">
                <a:off x="670597" y="1584326"/>
                <a:ext cx="3879486" cy="1834846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 Diagonal Corner Rectangle 19"/>
              <p:cNvSpPr/>
              <p:nvPr/>
            </p:nvSpPr>
            <p:spPr>
              <a:xfrm>
                <a:off x="4692148" y="1593402"/>
                <a:ext cx="3761151" cy="1825770"/>
              </a:xfrm>
              <a:prstGeom prst="round2DiagRect">
                <a:avLst/>
              </a:prstGeom>
              <a:solidFill>
                <a:schemeClr val="tx2">
                  <a:lumMod val="50000"/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475407" y="1453330"/>
              <a:ext cx="415935" cy="415935"/>
            </a:xfrm>
            <a:prstGeom prst="ellipse">
              <a:avLst/>
            </a:prstGeom>
            <a:solidFill>
              <a:srgbClr val="92D050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8223065" y="1453330"/>
              <a:ext cx="415935" cy="415935"/>
            </a:xfrm>
            <a:prstGeom prst="ellipse">
              <a:avLst/>
            </a:prstGeom>
            <a:solidFill>
              <a:srgbClr val="C0000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8233231" y="5929316"/>
              <a:ext cx="415935" cy="415935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75406" y="5929316"/>
              <a:ext cx="415935" cy="415935"/>
            </a:xfrm>
            <a:prstGeom prst="ellipse">
              <a:avLst/>
            </a:prstGeom>
            <a:solidFill>
              <a:srgbClr val="00B0F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884609" y="5019704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92D050"/>
                </a:solidFill>
                <a:latin typeface="Arial Black" charset="0"/>
                <a:ea typeface="Arial Black" charset="0"/>
                <a:cs typeface="Arial Black" charset="0"/>
              </a:rPr>
              <a:t>ANALYTICAL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4609" y="9912222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rPr>
              <a:t>AMIABLE</a:t>
            </a:r>
          </a:p>
        </p:txBody>
      </p:sp>
    </p:spTree>
    <p:extLst>
      <p:ext uri="{BB962C8B-B14F-4D97-AF65-F5344CB8AC3E}">
        <p14:creationId xmlns:p14="http://schemas.microsoft.com/office/powerpoint/2010/main" val="352058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tx2">
              <a:lumMod val="5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590" tIns="108794" rIns="217590" bIns="108794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3614280" y="3487513"/>
            <a:ext cx="11142570" cy="1550654"/>
            <a:chOff x="-614582" y="423175"/>
            <a:chExt cx="4179552" cy="775327"/>
          </a:xfrm>
        </p:grpSpPr>
        <p:sp>
          <p:nvSpPr>
            <p:cNvPr id="11" name="Rectangle 10"/>
            <p:cNvSpPr/>
            <p:nvPr/>
          </p:nvSpPr>
          <p:spPr>
            <a:xfrm>
              <a:off x="-614582" y="423175"/>
              <a:ext cx="417955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600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AMIABLE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95300" y="1149928"/>
              <a:ext cx="1887270" cy="48574"/>
              <a:chOff x="495300" y="1149928"/>
              <a:chExt cx="1887270" cy="9060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95300" y="1149928"/>
                <a:ext cx="473765" cy="90608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68774" y="1149928"/>
                <a:ext cx="473765" cy="9060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36115" y="1149928"/>
                <a:ext cx="473765" cy="9060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908805" y="1149928"/>
                <a:ext cx="473765" cy="9060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15885389" y="5738026"/>
            <a:ext cx="6600363" cy="4097698"/>
          </a:xfrm>
          <a:prstGeom prst="rect">
            <a:avLst/>
          </a:prstGeom>
        </p:spPr>
        <p:txBody>
          <a:bodyPr wrap="square" lIns="217590" tIns="108794" rIns="217590" bIns="108794">
            <a:spAutoFit/>
          </a:bodyPr>
          <a:lstStyle/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Friendly, calm, loyal, likes to get along with people, hates conflict, gets attached to people and things, doesn’t “rock the boat”</a:t>
            </a:r>
          </a:p>
          <a:p>
            <a:pPr algn="ctr"/>
            <a:endParaRPr lang="en-US" altLang="en-US" b="1" dirty="0">
              <a:solidFill>
                <a:schemeClr val="bg1"/>
              </a:solidFill>
            </a:endParaRP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“I feel …”</a:t>
            </a:r>
          </a:p>
        </p:txBody>
      </p:sp>
      <p:sp>
        <p:nvSpPr>
          <p:cNvPr id="18" name="Hexagon 17"/>
          <p:cNvSpPr/>
          <p:nvPr/>
        </p:nvSpPr>
        <p:spPr>
          <a:xfrm>
            <a:off x="1977810" y="2214005"/>
            <a:ext cx="13099526" cy="9422250"/>
          </a:xfrm>
          <a:prstGeom prst="hexagon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590" tIns="108794" rIns="217590" bIns="108794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379200" y="2618030"/>
            <a:ext cx="14648494" cy="8479940"/>
            <a:chOff x="364907" y="1149471"/>
            <a:chExt cx="5908125" cy="4559058"/>
          </a:xfrm>
        </p:grpSpPr>
        <p:sp>
          <p:nvSpPr>
            <p:cNvPr id="7" name="Hexagon 6"/>
            <p:cNvSpPr/>
            <p:nvPr/>
          </p:nvSpPr>
          <p:spPr>
            <a:xfrm>
              <a:off x="984525" y="1149471"/>
              <a:ext cx="5288507" cy="4559058"/>
            </a:xfrm>
            <a:prstGeom prst="hexagon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64907" y="2033766"/>
              <a:ext cx="3320671" cy="2862647"/>
              <a:chOff x="773961" y="2351560"/>
              <a:chExt cx="2871931" cy="2475802"/>
            </a:xfrm>
          </p:grpSpPr>
          <p:sp>
            <p:nvSpPr>
              <p:cNvPr id="4" name="Hexagon 3"/>
              <p:cNvSpPr/>
              <p:nvPr/>
            </p:nvSpPr>
            <p:spPr>
              <a:xfrm>
                <a:off x="773961" y="2351560"/>
                <a:ext cx="2871931" cy="2475802"/>
              </a:xfrm>
              <a:prstGeom prst="hexagon">
                <a:avLst/>
              </a:prstGeom>
              <a:solidFill>
                <a:srgbClr val="00B0F0"/>
              </a:solidFill>
              <a:ln w="107950"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5" name="Object 4"/>
              <p:cNvGraphicFramePr>
                <a:graphicFrameLocks noChangeAspect="1"/>
              </p:cNvGraphicFramePr>
              <p:nvPr/>
            </p:nvGraphicFramePr>
            <p:xfrm>
              <a:off x="1136269" y="2523809"/>
              <a:ext cx="2243696" cy="20688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4" imgW="4671588" imgH="3933731" progId="MS_ClipArt_Gallery.5">
                      <p:embed/>
                    </p:oleObj>
                  </mc:Choice>
                  <mc:Fallback>
                    <p:oleObj name="Clip" r:id="rId4" imgW="4671588" imgH="3933731" progId="MS_ClipArt_Gallery.5">
                      <p:embed/>
                      <p:pic>
                        <p:nvPicPr>
                          <p:cNvPr id="5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36269" y="2523809"/>
                            <a:ext cx="2243696" cy="20688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3414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8278" y="719764"/>
            <a:ext cx="20209880" cy="1201676"/>
            <a:chOff x="189965" y="545379"/>
            <a:chExt cx="7580679" cy="600838"/>
          </a:xfrm>
        </p:grpSpPr>
        <p:sp>
          <p:nvSpPr>
            <p:cNvPr id="3" name="Rectangle 2"/>
            <p:cNvSpPr/>
            <p:nvPr/>
          </p:nvSpPr>
          <p:spPr>
            <a:xfrm>
              <a:off x="189965" y="545379"/>
              <a:ext cx="7580679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EMPLOYEE BEHAVIORAL STYLES </a:t>
              </a:r>
              <a:endParaRPr lang="en-US" sz="6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40310" y="1100498"/>
              <a:ext cx="1881630" cy="45719"/>
              <a:chOff x="340310" y="1057718"/>
              <a:chExt cx="1881630" cy="8528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40310" y="1057718"/>
                <a:ext cx="626282" cy="85282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3784" y="1057718"/>
                <a:ext cx="626282" cy="852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81125" y="1057718"/>
                <a:ext cx="626282" cy="85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53815" y="1057718"/>
                <a:ext cx="468125" cy="8528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384882" y="3073949"/>
            <a:ext cx="21607886" cy="9701618"/>
            <a:chOff x="475406" y="1453330"/>
            <a:chExt cx="8173760" cy="4891921"/>
          </a:xfrm>
        </p:grpSpPr>
        <p:grpSp>
          <p:nvGrpSpPr>
            <p:cNvPr id="10" name="Group 9"/>
            <p:cNvGrpSpPr/>
            <p:nvPr/>
          </p:nvGrpSpPr>
          <p:grpSpPr>
            <a:xfrm>
              <a:off x="665186" y="1563061"/>
              <a:ext cx="7812748" cy="4678251"/>
              <a:chOff x="665756" y="1584326"/>
              <a:chExt cx="7812748" cy="3886983"/>
            </a:xfrm>
          </p:grpSpPr>
          <p:sp>
            <p:nvSpPr>
              <p:cNvPr id="15" name="Round Diagonal Corner Rectangle 14"/>
              <p:cNvSpPr/>
              <p:nvPr/>
            </p:nvSpPr>
            <p:spPr>
              <a:xfrm>
                <a:off x="4692149" y="1593402"/>
                <a:ext cx="3761151" cy="1825770"/>
              </a:xfrm>
              <a:prstGeom prst="round2Diag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 Diagonal Corner Rectangle 15"/>
              <p:cNvSpPr/>
              <p:nvPr/>
            </p:nvSpPr>
            <p:spPr>
              <a:xfrm>
                <a:off x="673590" y="3592578"/>
                <a:ext cx="3879486" cy="1860133"/>
              </a:xfrm>
              <a:prstGeom prst="round2Diag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Diagonal Corner Rectangle 16"/>
              <p:cNvSpPr/>
              <p:nvPr/>
            </p:nvSpPr>
            <p:spPr>
              <a:xfrm flipV="1">
                <a:off x="4717353" y="3631650"/>
                <a:ext cx="3761151" cy="1839659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Diagonal Corner Rectangle 17"/>
              <p:cNvSpPr/>
              <p:nvPr/>
            </p:nvSpPr>
            <p:spPr>
              <a:xfrm>
                <a:off x="665756" y="3592578"/>
                <a:ext cx="3879486" cy="1860133"/>
              </a:xfrm>
              <a:prstGeom prst="round2DiagRect">
                <a:avLst/>
              </a:prstGeom>
              <a:solidFill>
                <a:schemeClr val="tx2">
                  <a:lumMod val="5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Diagonal Corner Rectangle 18"/>
              <p:cNvSpPr/>
              <p:nvPr/>
            </p:nvSpPr>
            <p:spPr>
              <a:xfrm flipV="1">
                <a:off x="670597" y="1584326"/>
                <a:ext cx="3879486" cy="1834846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 Diagonal Corner Rectangle 19"/>
              <p:cNvSpPr/>
              <p:nvPr/>
            </p:nvSpPr>
            <p:spPr>
              <a:xfrm>
                <a:off x="4692148" y="1593402"/>
                <a:ext cx="3761151" cy="1825770"/>
              </a:xfrm>
              <a:prstGeom prst="round2DiagRect">
                <a:avLst/>
              </a:prstGeom>
              <a:solidFill>
                <a:schemeClr val="tx2">
                  <a:lumMod val="50000"/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475407" y="1453330"/>
              <a:ext cx="415935" cy="415935"/>
            </a:xfrm>
            <a:prstGeom prst="ellipse">
              <a:avLst/>
            </a:prstGeom>
            <a:solidFill>
              <a:srgbClr val="92D050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8223065" y="1453330"/>
              <a:ext cx="415935" cy="415935"/>
            </a:xfrm>
            <a:prstGeom prst="ellipse">
              <a:avLst/>
            </a:prstGeom>
            <a:solidFill>
              <a:srgbClr val="C0000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8233231" y="5929316"/>
              <a:ext cx="415935" cy="415935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75406" y="5929316"/>
              <a:ext cx="415935" cy="415935"/>
            </a:xfrm>
            <a:prstGeom prst="ellipse">
              <a:avLst/>
            </a:prstGeom>
            <a:solidFill>
              <a:srgbClr val="00B0F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884609" y="5019704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92D050"/>
                </a:solidFill>
                <a:latin typeface="Arial Black" charset="0"/>
                <a:ea typeface="Arial Black" charset="0"/>
                <a:cs typeface="Arial Black" charset="0"/>
              </a:rPr>
              <a:t>ANALYTICAL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4609" y="9912222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rPr>
              <a:t>AMIABLE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202772" y="5019704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ADMINISTRATOR</a:t>
            </a:r>
          </a:p>
        </p:txBody>
      </p:sp>
    </p:spTree>
    <p:extLst>
      <p:ext uri="{BB962C8B-B14F-4D97-AF65-F5344CB8AC3E}">
        <p14:creationId xmlns:p14="http://schemas.microsoft.com/office/powerpoint/2010/main" val="34721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" y="0"/>
            <a:ext cx="14296865" cy="13043140"/>
          </a:xfrm>
          <a:custGeom>
            <a:avLst/>
            <a:gdLst>
              <a:gd name="connsiteX0" fmla="*/ 0 w 4589253"/>
              <a:gd name="connsiteY0" fmla="*/ 0 h 4589253"/>
              <a:gd name="connsiteX1" fmla="*/ 4589253 w 4589253"/>
              <a:gd name="connsiteY1" fmla="*/ 0 h 4589253"/>
              <a:gd name="connsiteX2" fmla="*/ 4589253 w 4589253"/>
              <a:gd name="connsiteY2" fmla="*/ 4589253 h 4589253"/>
              <a:gd name="connsiteX3" fmla="*/ 0 w 4589253"/>
              <a:gd name="connsiteY3" fmla="*/ 4589253 h 4589253"/>
              <a:gd name="connsiteX4" fmla="*/ 0 w 4589253"/>
              <a:gd name="connsiteY4" fmla="*/ 0 h 4589253"/>
              <a:gd name="connsiteX0" fmla="*/ 0 w 4606506"/>
              <a:gd name="connsiteY0" fmla="*/ 0 h 4589253"/>
              <a:gd name="connsiteX1" fmla="*/ 4589253 w 4606506"/>
              <a:gd name="connsiteY1" fmla="*/ 0 h 4589253"/>
              <a:gd name="connsiteX2" fmla="*/ 4606506 w 4606506"/>
              <a:gd name="connsiteY2" fmla="*/ 34506 h 4589253"/>
              <a:gd name="connsiteX3" fmla="*/ 0 w 4606506"/>
              <a:gd name="connsiteY3" fmla="*/ 4589253 h 4589253"/>
              <a:gd name="connsiteX4" fmla="*/ 0 w 4606506"/>
              <a:gd name="connsiteY4" fmla="*/ 0 h 4589253"/>
              <a:gd name="connsiteX0" fmla="*/ 0 w 4589253"/>
              <a:gd name="connsiteY0" fmla="*/ 0 h 4589253"/>
              <a:gd name="connsiteX1" fmla="*/ 4589253 w 4589253"/>
              <a:gd name="connsiteY1" fmla="*/ 0 h 4589253"/>
              <a:gd name="connsiteX2" fmla="*/ 4579829 w 4589253"/>
              <a:gd name="connsiteY2" fmla="*/ 12570 h 4589253"/>
              <a:gd name="connsiteX3" fmla="*/ 0 w 4589253"/>
              <a:gd name="connsiteY3" fmla="*/ 4589253 h 4589253"/>
              <a:gd name="connsiteX4" fmla="*/ 0 w 4589253"/>
              <a:gd name="connsiteY4" fmla="*/ 0 h 458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9253" h="4589253">
                <a:moveTo>
                  <a:pt x="0" y="0"/>
                </a:moveTo>
                <a:lnTo>
                  <a:pt x="4589253" y="0"/>
                </a:lnTo>
                <a:lnTo>
                  <a:pt x="4579829" y="12570"/>
                </a:lnTo>
                <a:lnTo>
                  <a:pt x="0" y="458925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590" tIns="108794" rIns="217590" bIns="10879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09845" y="1466495"/>
            <a:ext cx="11130930" cy="10110158"/>
            <a:chOff x="534837" y="862642"/>
            <a:chExt cx="4175186" cy="5055079"/>
          </a:xfrm>
        </p:grpSpPr>
        <p:sp>
          <p:nvSpPr>
            <p:cNvPr id="4" name="Rectangle 3"/>
            <p:cNvSpPr/>
            <p:nvPr/>
          </p:nvSpPr>
          <p:spPr>
            <a:xfrm>
              <a:off x="534837" y="862642"/>
              <a:ext cx="4175186" cy="5055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84" y="1072114"/>
              <a:ext cx="3772292" cy="463613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3487913" y="1908472"/>
            <a:ext cx="9781665" cy="1201676"/>
            <a:chOff x="189966" y="545379"/>
            <a:chExt cx="3669080" cy="600838"/>
          </a:xfrm>
        </p:grpSpPr>
        <p:sp>
          <p:nvSpPr>
            <p:cNvPr id="8" name="Rectangle 7"/>
            <p:cNvSpPr/>
            <p:nvPr/>
          </p:nvSpPr>
          <p:spPr>
            <a:xfrm>
              <a:off x="189966" y="545379"/>
              <a:ext cx="3669080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ADMINISTRATOR</a:t>
              </a:r>
              <a:endParaRPr lang="en-US" sz="6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40310" y="1100498"/>
              <a:ext cx="1881630" cy="45719"/>
              <a:chOff x="340310" y="1057718"/>
              <a:chExt cx="1881630" cy="8528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40310" y="1057718"/>
                <a:ext cx="626282" cy="85282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13784" y="1057718"/>
                <a:ext cx="626282" cy="852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81125" y="1057718"/>
                <a:ext cx="626282" cy="85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753815" y="1057718"/>
                <a:ext cx="468125" cy="8528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15985821" y="4342559"/>
            <a:ext cx="3946900" cy="2960946"/>
            <a:chOff x="5128908" y="2049253"/>
            <a:chExt cx="1423265" cy="1423265"/>
          </a:xfrm>
        </p:grpSpPr>
        <p:sp>
          <p:nvSpPr>
            <p:cNvPr id="15" name="Oval 14"/>
            <p:cNvSpPr/>
            <p:nvPr/>
          </p:nvSpPr>
          <p:spPr>
            <a:xfrm>
              <a:off x="5128908" y="2049253"/>
              <a:ext cx="1423265" cy="1423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4" descr="j013643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033" y="2228131"/>
              <a:ext cx="1273755" cy="1065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/>
          <p:cNvSpPr/>
          <p:nvPr/>
        </p:nvSpPr>
        <p:spPr>
          <a:xfrm>
            <a:off x="13810463" y="7458736"/>
            <a:ext cx="8297633" cy="2989788"/>
          </a:xfrm>
          <a:prstGeom prst="rect">
            <a:avLst/>
          </a:prstGeom>
        </p:spPr>
        <p:txBody>
          <a:bodyPr wrap="square" lIns="217590" tIns="108794" rIns="217590" bIns="108794">
            <a:spAutoFit/>
          </a:bodyPr>
          <a:lstStyle/>
          <a:p>
            <a:pPr algn="ctr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Impatient, bottom-line oriented, “type A personality,” blunt, desires results, lets nothing stand in his/her way!</a:t>
            </a:r>
          </a:p>
          <a:p>
            <a:pPr algn="ctr"/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 know …”</a:t>
            </a:r>
          </a:p>
        </p:txBody>
      </p:sp>
    </p:spTree>
    <p:extLst>
      <p:ext uri="{BB962C8B-B14F-4D97-AF65-F5344CB8AC3E}">
        <p14:creationId xmlns:p14="http://schemas.microsoft.com/office/powerpoint/2010/main" val="14553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8278" y="719764"/>
            <a:ext cx="20209880" cy="1201676"/>
            <a:chOff x="189965" y="545379"/>
            <a:chExt cx="7580679" cy="600838"/>
          </a:xfrm>
        </p:grpSpPr>
        <p:sp>
          <p:nvSpPr>
            <p:cNvPr id="3" name="Rectangle 2"/>
            <p:cNvSpPr/>
            <p:nvPr/>
          </p:nvSpPr>
          <p:spPr>
            <a:xfrm>
              <a:off x="189965" y="545379"/>
              <a:ext cx="7580679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EMPLOYEE BEHAVIORAL STYLES </a:t>
              </a:r>
              <a:endParaRPr lang="en-US" sz="6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40310" y="1100498"/>
              <a:ext cx="1881630" cy="45719"/>
              <a:chOff x="340310" y="1057718"/>
              <a:chExt cx="1881630" cy="8528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40310" y="1057718"/>
                <a:ext cx="626282" cy="85282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3784" y="1057718"/>
                <a:ext cx="626282" cy="852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81125" y="1057718"/>
                <a:ext cx="626282" cy="85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53815" y="1057718"/>
                <a:ext cx="468125" cy="8528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384882" y="3073949"/>
            <a:ext cx="21607886" cy="9701618"/>
            <a:chOff x="475406" y="1453330"/>
            <a:chExt cx="8173760" cy="4891921"/>
          </a:xfrm>
        </p:grpSpPr>
        <p:grpSp>
          <p:nvGrpSpPr>
            <p:cNvPr id="10" name="Group 9"/>
            <p:cNvGrpSpPr/>
            <p:nvPr/>
          </p:nvGrpSpPr>
          <p:grpSpPr>
            <a:xfrm>
              <a:off x="665186" y="1563061"/>
              <a:ext cx="7812748" cy="4678251"/>
              <a:chOff x="665756" y="1584326"/>
              <a:chExt cx="7812748" cy="3886983"/>
            </a:xfrm>
          </p:grpSpPr>
          <p:sp>
            <p:nvSpPr>
              <p:cNvPr id="15" name="Round Diagonal Corner Rectangle 14"/>
              <p:cNvSpPr/>
              <p:nvPr/>
            </p:nvSpPr>
            <p:spPr>
              <a:xfrm>
                <a:off x="4692149" y="1593402"/>
                <a:ext cx="3761151" cy="1825770"/>
              </a:xfrm>
              <a:prstGeom prst="round2Diag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 Diagonal Corner Rectangle 15"/>
              <p:cNvSpPr/>
              <p:nvPr/>
            </p:nvSpPr>
            <p:spPr>
              <a:xfrm>
                <a:off x="673590" y="3592578"/>
                <a:ext cx="3879486" cy="1860133"/>
              </a:xfrm>
              <a:prstGeom prst="round2Diag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Diagonal Corner Rectangle 16"/>
              <p:cNvSpPr/>
              <p:nvPr/>
            </p:nvSpPr>
            <p:spPr>
              <a:xfrm flipV="1">
                <a:off x="4717353" y="3631650"/>
                <a:ext cx="3761151" cy="1839659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Diagonal Corner Rectangle 17"/>
              <p:cNvSpPr/>
              <p:nvPr/>
            </p:nvSpPr>
            <p:spPr>
              <a:xfrm>
                <a:off x="665756" y="3592578"/>
                <a:ext cx="3879486" cy="1860133"/>
              </a:xfrm>
              <a:prstGeom prst="round2DiagRect">
                <a:avLst/>
              </a:prstGeom>
              <a:solidFill>
                <a:schemeClr val="tx2">
                  <a:lumMod val="5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Diagonal Corner Rectangle 18"/>
              <p:cNvSpPr/>
              <p:nvPr/>
            </p:nvSpPr>
            <p:spPr>
              <a:xfrm flipV="1">
                <a:off x="670597" y="1584326"/>
                <a:ext cx="3879486" cy="1834846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 Diagonal Corner Rectangle 19"/>
              <p:cNvSpPr/>
              <p:nvPr/>
            </p:nvSpPr>
            <p:spPr>
              <a:xfrm>
                <a:off x="4692148" y="1593402"/>
                <a:ext cx="3761151" cy="1825770"/>
              </a:xfrm>
              <a:prstGeom prst="round2DiagRect">
                <a:avLst/>
              </a:prstGeom>
              <a:solidFill>
                <a:schemeClr val="tx2">
                  <a:lumMod val="50000"/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475407" y="1453330"/>
              <a:ext cx="415935" cy="415935"/>
            </a:xfrm>
            <a:prstGeom prst="ellipse">
              <a:avLst/>
            </a:prstGeom>
            <a:solidFill>
              <a:srgbClr val="92D050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8223065" y="1453330"/>
              <a:ext cx="415935" cy="415935"/>
            </a:xfrm>
            <a:prstGeom prst="ellipse">
              <a:avLst/>
            </a:prstGeom>
            <a:solidFill>
              <a:srgbClr val="C0000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8233231" y="5929316"/>
              <a:ext cx="415935" cy="415935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75406" y="5929316"/>
              <a:ext cx="415935" cy="415935"/>
            </a:xfrm>
            <a:prstGeom prst="ellipse">
              <a:avLst/>
            </a:prstGeom>
            <a:solidFill>
              <a:srgbClr val="00B0F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884609" y="5019704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92D050"/>
                </a:solidFill>
                <a:latin typeface="Arial Black" charset="0"/>
                <a:ea typeface="Arial Black" charset="0"/>
                <a:cs typeface="Arial Black" charset="0"/>
              </a:rPr>
              <a:t>ANALYTICAL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4609" y="9912222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rPr>
              <a:t>AMIABLE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202772" y="5019704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ADMINISTRATOR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524861" y="9912222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chemeClr val="accent2"/>
                </a:solidFill>
                <a:latin typeface="Arial Black" charset="0"/>
                <a:ea typeface="Arial Black" charset="0"/>
                <a:cs typeface="Arial Black" charset="0"/>
              </a:rPr>
              <a:t>ASSOCIATOR</a:t>
            </a:r>
          </a:p>
        </p:txBody>
      </p:sp>
    </p:spTree>
    <p:extLst>
      <p:ext uri="{BB962C8B-B14F-4D97-AF65-F5344CB8AC3E}">
        <p14:creationId xmlns:p14="http://schemas.microsoft.com/office/powerpoint/2010/main" val="5250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tx2">
              <a:lumMod val="5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590" tIns="108794" rIns="217590" bIns="108794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87833" y="1065842"/>
            <a:ext cx="23913171" cy="1434396"/>
            <a:chOff x="359158" y="481304"/>
            <a:chExt cx="8969775" cy="717198"/>
          </a:xfrm>
        </p:grpSpPr>
        <p:sp>
          <p:nvSpPr>
            <p:cNvPr id="11" name="Rectangle 10"/>
            <p:cNvSpPr/>
            <p:nvPr/>
          </p:nvSpPr>
          <p:spPr>
            <a:xfrm>
              <a:off x="359158" y="481304"/>
              <a:ext cx="8969775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600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ASSOCIATOR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95300" y="1149928"/>
              <a:ext cx="1887270" cy="48574"/>
              <a:chOff x="495300" y="1149928"/>
              <a:chExt cx="1887270" cy="9060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95300" y="1149928"/>
                <a:ext cx="473765" cy="90608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68774" y="1149928"/>
                <a:ext cx="473765" cy="9060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36115" y="1149928"/>
                <a:ext cx="473765" cy="9060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908805" y="1149928"/>
                <a:ext cx="473765" cy="9060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0372514" y="4497702"/>
            <a:ext cx="16646048" cy="7483508"/>
            <a:chOff x="3471870" y="2406754"/>
            <a:chExt cx="6537219" cy="3917534"/>
          </a:xfrm>
        </p:grpSpPr>
        <p:grpSp>
          <p:nvGrpSpPr>
            <p:cNvPr id="4" name="Group 3"/>
            <p:cNvGrpSpPr/>
            <p:nvPr/>
          </p:nvGrpSpPr>
          <p:grpSpPr>
            <a:xfrm>
              <a:off x="3471870" y="2889334"/>
              <a:ext cx="6537219" cy="3434954"/>
              <a:chOff x="25073" y="2462971"/>
              <a:chExt cx="5800985" cy="2818301"/>
            </a:xfrm>
          </p:grpSpPr>
          <p:sp>
            <p:nvSpPr>
              <p:cNvPr id="6" name="AutoShape 2"/>
              <p:cNvSpPr>
                <a:spLocks/>
              </p:cNvSpPr>
              <p:nvPr/>
            </p:nvSpPr>
            <p:spPr bwMode="auto">
              <a:xfrm rot="8812846">
                <a:off x="25073" y="2462971"/>
                <a:ext cx="5800985" cy="253719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7" y="0"/>
                    </a:moveTo>
                    <a:lnTo>
                      <a:pt x="21600" y="21600"/>
                    </a:lnTo>
                    <a:lnTo>
                      <a:pt x="0" y="16197"/>
                    </a:lnTo>
                    <a:lnTo>
                      <a:pt x="14377" y="0"/>
                    </a:lnTo>
                    <a:close/>
                  </a:path>
                </a:pathLst>
              </a:custGeom>
              <a:solidFill>
                <a:schemeClr val="accent2">
                  <a:alpha val="63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algn="ctr" eaLnBrk="1">
                  <a:defRPr/>
                </a:pPr>
                <a:endParaRPr lang="en-US" altLang="en-US" sz="105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39472" y="3699638"/>
                <a:ext cx="3740948" cy="1581634"/>
                <a:chOff x="239472" y="3699638"/>
                <a:chExt cx="3740948" cy="1581634"/>
              </a:xfrm>
            </p:grpSpPr>
            <p:sp>
              <p:nvSpPr>
                <p:cNvPr id="8" name="AutoShape 1"/>
                <p:cNvSpPr>
                  <a:spLocks/>
                </p:cNvSpPr>
                <p:nvPr/>
              </p:nvSpPr>
              <p:spPr bwMode="auto">
                <a:xfrm>
                  <a:off x="239472" y="3699638"/>
                  <a:ext cx="1908879" cy="139338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477" y="0"/>
                      </a:moveTo>
                      <a:lnTo>
                        <a:pt x="21600" y="12041"/>
                      </a:lnTo>
                      <a:lnTo>
                        <a:pt x="0" y="21600"/>
                      </a:lnTo>
                      <a:lnTo>
                        <a:pt x="14477" y="0"/>
                      </a:lnTo>
                      <a:close/>
                    </a:path>
                  </a:pathLst>
                </a:custGeom>
                <a:solidFill>
                  <a:srgbClr val="FFD02A">
                    <a:alpha val="92000"/>
                  </a:srgbClr>
                </a:solidFill>
                <a:ln>
                  <a:noFill/>
                </a:ln>
                <a:effectLst/>
              </p:spPr>
              <p:txBody>
                <a:bodyPr lIns="50800" tIns="50800" rIns="50800" bIns="50800" anchor="ctr"/>
                <a:lstStyle/>
                <a:p>
                  <a:pPr algn="ctr" eaLnBrk="1">
                    <a:defRPr/>
                  </a:pPr>
                  <a:endParaRPr lang="en-US" altLang="en-US" sz="10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9" name="AutoShape 3"/>
                <p:cNvSpPr>
                  <a:spLocks/>
                </p:cNvSpPr>
                <p:nvPr/>
              </p:nvSpPr>
              <p:spPr bwMode="auto">
                <a:xfrm rot="3168677">
                  <a:off x="3447884" y="4748736"/>
                  <a:ext cx="615960" cy="44911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477" y="0"/>
                      </a:moveTo>
                      <a:lnTo>
                        <a:pt x="21600" y="12041"/>
                      </a:lnTo>
                      <a:lnTo>
                        <a:pt x="0" y="21600"/>
                      </a:lnTo>
                      <a:lnTo>
                        <a:pt x="14477" y="0"/>
                      </a:lnTo>
                      <a:close/>
                    </a:path>
                  </a:pathLst>
                </a:custGeom>
                <a:solidFill>
                  <a:srgbClr val="92D050">
                    <a:alpha val="81000"/>
                  </a:srgbClr>
                </a:solidFill>
                <a:ln>
                  <a:noFill/>
                </a:ln>
                <a:effectLst/>
              </p:spPr>
              <p:txBody>
                <a:bodyPr lIns="50800" tIns="50800" rIns="50800" bIns="50800" anchor="ctr"/>
                <a:lstStyle/>
                <a:p>
                  <a:pPr algn="ctr" eaLnBrk="1">
                    <a:defRPr/>
                  </a:pPr>
                  <a:endParaRPr lang="en-US" altLang="en-US" sz="10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Helvetica" charset="0"/>
                    <a:cs typeface="Helvetica" charset="0"/>
                    <a:sym typeface="Helvetica" charset="0"/>
                  </a:endParaRP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057" y="2406754"/>
              <a:ext cx="4557637" cy="3015874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134607" y="7378259"/>
            <a:ext cx="7437596" cy="3094854"/>
          </a:xfrm>
          <a:prstGeom prst="rect">
            <a:avLst/>
          </a:prstGeom>
        </p:spPr>
        <p:txBody>
          <a:bodyPr lIns="217590" tIns="108794" rIns="217590" bIns="108794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4800" b="1" dirty="0">
                <a:solidFill>
                  <a:schemeClr val="bg1"/>
                </a:solidFill>
              </a:rPr>
              <a:t>Dramatic, a “talker,” likes to talk about favorite subject - self, visionary, big-picture oriented, not organized, not into details</a:t>
            </a:r>
          </a:p>
          <a:p>
            <a:pPr marL="0" indent="0" algn="ctr">
              <a:buNone/>
            </a:pPr>
            <a:endParaRPr lang="en-US" altLang="en-US" sz="4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en-US" sz="4800" b="1" dirty="0">
                <a:solidFill>
                  <a:schemeClr val="bg1"/>
                </a:solidFill>
              </a:rPr>
              <a:t>“I believe …”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558232" y="3704704"/>
            <a:ext cx="4203300" cy="3153296"/>
            <a:chOff x="1344981" y="1928021"/>
            <a:chExt cx="1576648" cy="1576648"/>
          </a:xfrm>
        </p:grpSpPr>
        <p:sp>
          <p:nvSpPr>
            <p:cNvPr id="22" name="Oval 21"/>
            <p:cNvSpPr/>
            <p:nvPr/>
          </p:nvSpPr>
          <p:spPr>
            <a:xfrm>
              <a:off x="1344981" y="1928021"/>
              <a:ext cx="1576648" cy="15766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4" descr="j010976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332" y="2060444"/>
              <a:ext cx="1356294" cy="1154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6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8278" y="719764"/>
            <a:ext cx="20209880" cy="1201676"/>
            <a:chOff x="189965" y="545379"/>
            <a:chExt cx="7580679" cy="600838"/>
          </a:xfrm>
        </p:grpSpPr>
        <p:sp>
          <p:nvSpPr>
            <p:cNvPr id="3" name="Rectangle 2"/>
            <p:cNvSpPr/>
            <p:nvPr/>
          </p:nvSpPr>
          <p:spPr>
            <a:xfrm>
              <a:off x="189965" y="545379"/>
              <a:ext cx="7580679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EMPLOYEE BEHAVIORAL STYLES </a:t>
              </a:r>
              <a:endParaRPr lang="en-US" sz="6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40310" y="1100498"/>
              <a:ext cx="1881630" cy="45719"/>
              <a:chOff x="340310" y="1057718"/>
              <a:chExt cx="1881630" cy="8528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40310" y="1057718"/>
                <a:ext cx="626282" cy="85282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3784" y="1057718"/>
                <a:ext cx="626282" cy="852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81125" y="1057718"/>
                <a:ext cx="626282" cy="85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53815" y="1057718"/>
                <a:ext cx="468125" cy="8528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384882" y="3073949"/>
            <a:ext cx="21607886" cy="9701618"/>
            <a:chOff x="475406" y="1453330"/>
            <a:chExt cx="8173760" cy="4891921"/>
          </a:xfrm>
        </p:grpSpPr>
        <p:grpSp>
          <p:nvGrpSpPr>
            <p:cNvPr id="10" name="Group 9"/>
            <p:cNvGrpSpPr/>
            <p:nvPr/>
          </p:nvGrpSpPr>
          <p:grpSpPr>
            <a:xfrm>
              <a:off x="665186" y="1563061"/>
              <a:ext cx="7812748" cy="4678251"/>
              <a:chOff x="665756" y="1584326"/>
              <a:chExt cx="7812748" cy="3886983"/>
            </a:xfrm>
          </p:grpSpPr>
          <p:sp>
            <p:nvSpPr>
              <p:cNvPr id="15" name="Round Diagonal Corner Rectangle 14"/>
              <p:cNvSpPr/>
              <p:nvPr/>
            </p:nvSpPr>
            <p:spPr>
              <a:xfrm>
                <a:off x="4692149" y="1593402"/>
                <a:ext cx="3761151" cy="1825770"/>
              </a:xfrm>
              <a:prstGeom prst="round2Diag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 Diagonal Corner Rectangle 15"/>
              <p:cNvSpPr/>
              <p:nvPr/>
            </p:nvSpPr>
            <p:spPr>
              <a:xfrm>
                <a:off x="673590" y="3592578"/>
                <a:ext cx="3879486" cy="1860133"/>
              </a:xfrm>
              <a:prstGeom prst="round2Diag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Diagonal Corner Rectangle 16"/>
              <p:cNvSpPr/>
              <p:nvPr/>
            </p:nvSpPr>
            <p:spPr>
              <a:xfrm flipV="1">
                <a:off x="4717353" y="3631650"/>
                <a:ext cx="3761151" cy="1839659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Diagonal Corner Rectangle 17"/>
              <p:cNvSpPr/>
              <p:nvPr/>
            </p:nvSpPr>
            <p:spPr>
              <a:xfrm>
                <a:off x="665756" y="3592578"/>
                <a:ext cx="3879486" cy="1860133"/>
              </a:xfrm>
              <a:prstGeom prst="round2DiagRect">
                <a:avLst/>
              </a:prstGeom>
              <a:solidFill>
                <a:schemeClr val="tx2">
                  <a:lumMod val="5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Diagonal Corner Rectangle 18"/>
              <p:cNvSpPr/>
              <p:nvPr/>
            </p:nvSpPr>
            <p:spPr>
              <a:xfrm flipV="1">
                <a:off x="670597" y="1584326"/>
                <a:ext cx="3879486" cy="1834846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 Diagonal Corner Rectangle 19"/>
              <p:cNvSpPr/>
              <p:nvPr/>
            </p:nvSpPr>
            <p:spPr>
              <a:xfrm>
                <a:off x="4692148" y="1593402"/>
                <a:ext cx="3761151" cy="1825770"/>
              </a:xfrm>
              <a:prstGeom prst="round2DiagRect">
                <a:avLst/>
              </a:prstGeom>
              <a:solidFill>
                <a:schemeClr val="tx2">
                  <a:lumMod val="50000"/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475407" y="1453330"/>
              <a:ext cx="415935" cy="415935"/>
            </a:xfrm>
            <a:prstGeom prst="ellipse">
              <a:avLst/>
            </a:prstGeom>
            <a:solidFill>
              <a:srgbClr val="92D050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8223065" y="1453330"/>
              <a:ext cx="415935" cy="415935"/>
            </a:xfrm>
            <a:prstGeom prst="ellipse">
              <a:avLst/>
            </a:prstGeom>
            <a:solidFill>
              <a:srgbClr val="C0000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8233231" y="5929316"/>
              <a:ext cx="415935" cy="415935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75406" y="5929316"/>
              <a:ext cx="415935" cy="415935"/>
            </a:xfrm>
            <a:prstGeom prst="ellipse">
              <a:avLst/>
            </a:prstGeom>
            <a:solidFill>
              <a:srgbClr val="00B0F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884609" y="5019704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92D050"/>
                </a:solidFill>
                <a:latin typeface="Arial Black" charset="0"/>
                <a:ea typeface="Arial Black" charset="0"/>
                <a:cs typeface="Arial Black" charset="0"/>
              </a:rPr>
              <a:t>ANALYTICAL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4609" y="9912222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rPr>
              <a:t>AMIABLE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202772" y="5019704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ADMINISTRATOR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524861" y="9912222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chemeClr val="accent2"/>
                </a:solidFill>
                <a:latin typeface="Arial Black" charset="0"/>
                <a:ea typeface="Arial Black" charset="0"/>
                <a:cs typeface="Arial Black" charset="0"/>
              </a:rPr>
              <a:t>ASSOCIATOR</a:t>
            </a:r>
          </a:p>
        </p:txBody>
      </p:sp>
    </p:spTree>
    <p:extLst>
      <p:ext uri="{BB962C8B-B14F-4D97-AF65-F5344CB8AC3E}">
        <p14:creationId xmlns:p14="http://schemas.microsoft.com/office/powerpoint/2010/main" val="4137960390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8278" y="719764"/>
            <a:ext cx="20209880" cy="1201676"/>
            <a:chOff x="189965" y="545379"/>
            <a:chExt cx="7580679" cy="600838"/>
          </a:xfrm>
        </p:grpSpPr>
        <p:sp>
          <p:nvSpPr>
            <p:cNvPr id="3" name="Rectangle 2"/>
            <p:cNvSpPr/>
            <p:nvPr/>
          </p:nvSpPr>
          <p:spPr>
            <a:xfrm>
              <a:off x="189965" y="545379"/>
              <a:ext cx="7580679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EMPLOYEE BEHAVIORAL STYLES </a:t>
              </a:r>
              <a:endParaRPr lang="en-US" sz="6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40310" y="1100498"/>
              <a:ext cx="1881630" cy="45719"/>
              <a:chOff x="340310" y="1057718"/>
              <a:chExt cx="1881630" cy="8528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40310" y="1057718"/>
                <a:ext cx="626282" cy="85282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3784" y="1057718"/>
                <a:ext cx="626282" cy="852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81125" y="1057718"/>
                <a:ext cx="626282" cy="85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53815" y="1057718"/>
                <a:ext cx="468125" cy="8528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589095" y="3073944"/>
            <a:ext cx="10578567" cy="4625432"/>
            <a:chOff x="596066" y="1536972"/>
            <a:chExt cx="3967996" cy="2312716"/>
          </a:xfrm>
        </p:grpSpPr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842961" y="1660525"/>
              <a:ext cx="3721101" cy="2189163"/>
            </a:xfrm>
            <a:custGeom>
              <a:avLst/>
              <a:gdLst>
                <a:gd name="T0" fmla="*/ 115 w 1212"/>
                <a:gd name="T1" fmla="*/ 689 h 689"/>
                <a:gd name="T2" fmla="*/ 1212 w 1212"/>
                <a:gd name="T3" fmla="*/ 689 h 689"/>
                <a:gd name="T4" fmla="*/ 1212 w 1212"/>
                <a:gd name="T5" fmla="*/ 115 h 689"/>
                <a:gd name="T6" fmla="*/ 1097 w 1212"/>
                <a:gd name="T7" fmla="*/ 0 h 689"/>
                <a:gd name="T8" fmla="*/ 0 w 1212"/>
                <a:gd name="T9" fmla="*/ 0 h 689"/>
                <a:gd name="T10" fmla="*/ 0 w 1212"/>
                <a:gd name="T11" fmla="*/ 574 h 689"/>
                <a:gd name="T12" fmla="*/ 115 w 1212"/>
                <a:gd name="T13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2" h="689">
                  <a:moveTo>
                    <a:pt x="115" y="689"/>
                  </a:moveTo>
                  <a:cubicBezTo>
                    <a:pt x="1212" y="689"/>
                    <a:pt x="1212" y="689"/>
                    <a:pt x="1212" y="689"/>
                  </a:cubicBezTo>
                  <a:cubicBezTo>
                    <a:pt x="1212" y="115"/>
                    <a:pt x="1212" y="115"/>
                    <a:pt x="1212" y="115"/>
                  </a:cubicBezTo>
                  <a:cubicBezTo>
                    <a:pt x="1212" y="51"/>
                    <a:pt x="1160" y="0"/>
                    <a:pt x="109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638"/>
                    <a:pt x="51" y="689"/>
                    <a:pt x="115" y="689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96066" y="1536972"/>
              <a:ext cx="412439" cy="412439"/>
            </a:xfrm>
            <a:prstGeom prst="ellipse">
              <a:avLst/>
            </a:prstGeom>
            <a:solidFill>
              <a:srgbClr val="92D050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540101" y="3073949"/>
            <a:ext cx="10425791" cy="4625430"/>
            <a:chOff x="4703763" y="1536972"/>
            <a:chExt cx="3910690" cy="2312715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4703763" y="1665286"/>
              <a:ext cx="3725862" cy="2184401"/>
            </a:xfrm>
            <a:custGeom>
              <a:avLst/>
              <a:gdLst>
                <a:gd name="T0" fmla="*/ 114 w 1174"/>
                <a:gd name="T1" fmla="*/ 0 h 686"/>
                <a:gd name="T2" fmla="*/ 1174 w 1174"/>
                <a:gd name="T3" fmla="*/ 0 h 686"/>
                <a:gd name="T4" fmla="*/ 1174 w 1174"/>
                <a:gd name="T5" fmla="*/ 572 h 686"/>
                <a:gd name="T6" fmla="*/ 1060 w 1174"/>
                <a:gd name="T7" fmla="*/ 686 h 686"/>
                <a:gd name="T8" fmla="*/ 0 w 1174"/>
                <a:gd name="T9" fmla="*/ 686 h 686"/>
                <a:gd name="T10" fmla="*/ 0 w 1174"/>
                <a:gd name="T11" fmla="*/ 114 h 686"/>
                <a:gd name="T12" fmla="*/ 114 w 1174"/>
                <a:gd name="T13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4" h="686">
                  <a:moveTo>
                    <a:pt x="114" y="0"/>
                  </a:moveTo>
                  <a:cubicBezTo>
                    <a:pt x="1174" y="0"/>
                    <a:pt x="1174" y="0"/>
                    <a:pt x="1174" y="0"/>
                  </a:cubicBezTo>
                  <a:cubicBezTo>
                    <a:pt x="1174" y="572"/>
                    <a:pt x="1174" y="572"/>
                    <a:pt x="1174" y="572"/>
                  </a:cubicBezTo>
                  <a:cubicBezTo>
                    <a:pt x="1174" y="635"/>
                    <a:pt x="1123" y="686"/>
                    <a:pt x="1060" y="686"/>
                  </a:cubicBezTo>
                  <a:cubicBezTo>
                    <a:pt x="0" y="686"/>
                    <a:pt x="0" y="686"/>
                    <a:pt x="0" y="686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51"/>
                    <a:pt x="51" y="0"/>
                    <a:pt x="114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202014" y="1536972"/>
              <a:ext cx="412439" cy="412439"/>
            </a:xfrm>
            <a:prstGeom prst="ellipse">
              <a:avLst/>
            </a:prstGeom>
            <a:solidFill>
              <a:srgbClr val="C0000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540104" y="8137529"/>
            <a:ext cx="10452664" cy="4638038"/>
            <a:chOff x="4703764" y="4068762"/>
            <a:chExt cx="3920770" cy="2319019"/>
          </a:xfrm>
        </p:grpSpPr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4703764" y="4068762"/>
              <a:ext cx="3725862" cy="2220913"/>
            </a:xfrm>
            <a:custGeom>
              <a:avLst/>
              <a:gdLst>
                <a:gd name="T0" fmla="*/ 115 w 1175"/>
                <a:gd name="T1" fmla="*/ 692 h 692"/>
                <a:gd name="T2" fmla="*/ 1175 w 1175"/>
                <a:gd name="T3" fmla="*/ 692 h 692"/>
                <a:gd name="T4" fmla="*/ 1175 w 1175"/>
                <a:gd name="T5" fmla="*/ 115 h 692"/>
                <a:gd name="T6" fmla="*/ 1059 w 1175"/>
                <a:gd name="T7" fmla="*/ 0 h 692"/>
                <a:gd name="T8" fmla="*/ 0 w 1175"/>
                <a:gd name="T9" fmla="*/ 0 h 692"/>
                <a:gd name="T10" fmla="*/ 0 w 1175"/>
                <a:gd name="T11" fmla="*/ 576 h 692"/>
                <a:gd name="T12" fmla="*/ 115 w 1175"/>
                <a:gd name="T13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5" h="692">
                  <a:moveTo>
                    <a:pt x="115" y="692"/>
                  </a:moveTo>
                  <a:cubicBezTo>
                    <a:pt x="1175" y="692"/>
                    <a:pt x="1175" y="692"/>
                    <a:pt x="1175" y="692"/>
                  </a:cubicBezTo>
                  <a:cubicBezTo>
                    <a:pt x="1175" y="115"/>
                    <a:pt x="1175" y="115"/>
                    <a:pt x="1175" y="115"/>
                  </a:cubicBezTo>
                  <a:cubicBezTo>
                    <a:pt x="1175" y="52"/>
                    <a:pt x="1123" y="0"/>
                    <a:pt x="105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640"/>
                    <a:pt x="52" y="692"/>
                    <a:pt x="115" y="69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212095" y="5975342"/>
              <a:ext cx="412439" cy="412439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89093" y="8137526"/>
            <a:ext cx="10578572" cy="4638036"/>
            <a:chOff x="596065" y="4068763"/>
            <a:chExt cx="3967998" cy="2319018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842963" y="4068763"/>
              <a:ext cx="3721100" cy="2220913"/>
            </a:xfrm>
            <a:custGeom>
              <a:avLst/>
              <a:gdLst>
                <a:gd name="T0" fmla="*/ 116 w 1212"/>
                <a:gd name="T1" fmla="*/ 0 h 699"/>
                <a:gd name="T2" fmla="*/ 1212 w 1212"/>
                <a:gd name="T3" fmla="*/ 0 h 699"/>
                <a:gd name="T4" fmla="*/ 1212 w 1212"/>
                <a:gd name="T5" fmla="*/ 583 h 699"/>
                <a:gd name="T6" fmla="*/ 1095 w 1212"/>
                <a:gd name="T7" fmla="*/ 699 h 699"/>
                <a:gd name="T8" fmla="*/ 0 w 1212"/>
                <a:gd name="T9" fmla="*/ 699 h 699"/>
                <a:gd name="T10" fmla="*/ 0 w 1212"/>
                <a:gd name="T11" fmla="*/ 117 h 699"/>
                <a:gd name="T12" fmla="*/ 116 w 1212"/>
                <a:gd name="T13" fmla="*/ 0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2" h="699">
                  <a:moveTo>
                    <a:pt x="116" y="0"/>
                  </a:moveTo>
                  <a:cubicBezTo>
                    <a:pt x="1212" y="0"/>
                    <a:pt x="1212" y="0"/>
                    <a:pt x="1212" y="0"/>
                  </a:cubicBezTo>
                  <a:cubicBezTo>
                    <a:pt x="1212" y="583"/>
                    <a:pt x="1212" y="583"/>
                    <a:pt x="1212" y="583"/>
                  </a:cubicBezTo>
                  <a:cubicBezTo>
                    <a:pt x="1212" y="647"/>
                    <a:pt x="1159" y="699"/>
                    <a:pt x="1095" y="699"/>
                  </a:cubicBezTo>
                  <a:cubicBezTo>
                    <a:pt x="0" y="699"/>
                    <a:pt x="0" y="699"/>
                    <a:pt x="0" y="69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53"/>
                    <a:pt x="52" y="0"/>
                    <a:pt x="116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96065" y="5975342"/>
              <a:ext cx="412439" cy="412439"/>
            </a:xfrm>
            <a:prstGeom prst="ellipse">
              <a:avLst/>
            </a:prstGeom>
            <a:solidFill>
              <a:srgbClr val="00B0F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14280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A25976-6ABE-FDDC-54C9-BB7AD9BB800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55A07B-51BE-0B2C-4294-32D59E08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957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8278" y="719764"/>
            <a:ext cx="20209880" cy="1201676"/>
            <a:chOff x="189965" y="545379"/>
            <a:chExt cx="7580679" cy="600838"/>
          </a:xfrm>
        </p:grpSpPr>
        <p:sp>
          <p:nvSpPr>
            <p:cNvPr id="3" name="Rectangle 2"/>
            <p:cNvSpPr/>
            <p:nvPr/>
          </p:nvSpPr>
          <p:spPr>
            <a:xfrm>
              <a:off x="189965" y="545379"/>
              <a:ext cx="7580679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EMPLOYEE BEHAVIORAL STYLES </a:t>
              </a:r>
              <a:endParaRPr lang="en-US" sz="6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40310" y="1100498"/>
              <a:ext cx="1881630" cy="45719"/>
              <a:chOff x="340310" y="1057718"/>
              <a:chExt cx="1881630" cy="8528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40310" y="1057718"/>
                <a:ext cx="626282" cy="85282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3784" y="1057718"/>
                <a:ext cx="626282" cy="852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81125" y="1057718"/>
                <a:ext cx="626282" cy="85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53815" y="1057718"/>
                <a:ext cx="468125" cy="8528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384882" y="3073949"/>
            <a:ext cx="21607886" cy="9701618"/>
            <a:chOff x="475406" y="1453330"/>
            <a:chExt cx="8173760" cy="4891921"/>
          </a:xfrm>
        </p:grpSpPr>
        <p:grpSp>
          <p:nvGrpSpPr>
            <p:cNvPr id="10" name="Group 9"/>
            <p:cNvGrpSpPr/>
            <p:nvPr/>
          </p:nvGrpSpPr>
          <p:grpSpPr>
            <a:xfrm>
              <a:off x="665186" y="1563061"/>
              <a:ext cx="7812748" cy="4678251"/>
              <a:chOff x="665756" y="1584326"/>
              <a:chExt cx="7812748" cy="3886983"/>
            </a:xfrm>
          </p:grpSpPr>
          <p:sp>
            <p:nvSpPr>
              <p:cNvPr id="15" name="Round Diagonal Corner Rectangle 14"/>
              <p:cNvSpPr/>
              <p:nvPr/>
            </p:nvSpPr>
            <p:spPr>
              <a:xfrm>
                <a:off x="4692149" y="1593402"/>
                <a:ext cx="3761151" cy="1825770"/>
              </a:xfrm>
              <a:prstGeom prst="round2Diag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 Diagonal Corner Rectangle 15"/>
              <p:cNvSpPr/>
              <p:nvPr/>
            </p:nvSpPr>
            <p:spPr>
              <a:xfrm>
                <a:off x="673590" y="3592578"/>
                <a:ext cx="3879486" cy="1860133"/>
              </a:xfrm>
              <a:prstGeom prst="round2Diag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Diagonal Corner Rectangle 16"/>
              <p:cNvSpPr/>
              <p:nvPr/>
            </p:nvSpPr>
            <p:spPr>
              <a:xfrm flipV="1">
                <a:off x="4717353" y="3631650"/>
                <a:ext cx="3761151" cy="1839659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Diagonal Corner Rectangle 17"/>
              <p:cNvSpPr/>
              <p:nvPr/>
            </p:nvSpPr>
            <p:spPr>
              <a:xfrm>
                <a:off x="665756" y="3592578"/>
                <a:ext cx="3879486" cy="1860133"/>
              </a:xfrm>
              <a:prstGeom prst="round2DiagRect">
                <a:avLst/>
              </a:prstGeom>
              <a:solidFill>
                <a:schemeClr val="tx2">
                  <a:lumMod val="5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Diagonal Corner Rectangle 18"/>
              <p:cNvSpPr/>
              <p:nvPr/>
            </p:nvSpPr>
            <p:spPr>
              <a:xfrm flipV="1">
                <a:off x="670597" y="1584326"/>
                <a:ext cx="3879486" cy="1834846"/>
              </a:xfrm>
              <a:prstGeom prst="round2DiagRect">
                <a:avLst/>
              </a:prstGeom>
              <a:solidFill>
                <a:schemeClr val="bg1"/>
              </a:solidFill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 Diagonal Corner Rectangle 19"/>
              <p:cNvSpPr/>
              <p:nvPr/>
            </p:nvSpPr>
            <p:spPr>
              <a:xfrm>
                <a:off x="4692148" y="1593402"/>
                <a:ext cx="3761151" cy="1825770"/>
              </a:xfrm>
              <a:prstGeom prst="round2DiagRect">
                <a:avLst/>
              </a:prstGeom>
              <a:solidFill>
                <a:schemeClr val="tx2">
                  <a:lumMod val="50000"/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475407" y="1453330"/>
              <a:ext cx="415935" cy="415935"/>
            </a:xfrm>
            <a:prstGeom prst="ellipse">
              <a:avLst/>
            </a:prstGeom>
            <a:solidFill>
              <a:srgbClr val="92D050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8223065" y="1453330"/>
              <a:ext cx="415935" cy="415935"/>
            </a:xfrm>
            <a:prstGeom prst="ellipse">
              <a:avLst/>
            </a:prstGeom>
            <a:solidFill>
              <a:srgbClr val="C0000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8233231" y="5929316"/>
              <a:ext cx="415935" cy="415935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75406" y="5929316"/>
              <a:ext cx="415935" cy="415935"/>
            </a:xfrm>
            <a:prstGeom prst="ellipse">
              <a:avLst/>
            </a:prstGeom>
            <a:solidFill>
              <a:srgbClr val="00B0F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884609" y="5019704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92D050"/>
                </a:solidFill>
                <a:latin typeface="Arial Black" charset="0"/>
                <a:ea typeface="Arial Black" charset="0"/>
                <a:cs typeface="Arial Black" charset="0"/>
              </a:rPr>
              <a:t>ANALYTICAL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4609" y="9912222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rPr>
              <a:t>AMIABLE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202772" y="5019704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ADMINISTRATOR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524861" y="9912222"/>
            <a:ext cx="12188825" cy="1096876"/>
          </a:xfrm>
          <a:prstGeom prst="rect">
            <a:avLst/>
          </a:prstGeom>
        </p:spPr>
        <p:txBody>
          <a:bodyPr lIns="217590" tIns="108794" rIns="217590" bIns="108794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5700" b="1" dirty="0">
                <a:solidFill>
                  <a:schemeClr val="accent2"/>
                </a:solidFill>
                <a:latin typeface="Arial Black" charset="0"/>
                <a:ea typeface="Arial Black" charset="0"/>
                <a:cs typeface="Arial Black" charset="0"/>
              </a:rPr>
              <a:t>ASSOCIATOR</a:t>
            </a:r>
          </a:p>
        </p:txBody>
      </p:sp>
    </p:spTree>
    <p:extLst>
      <p:ext uri="{BB962C8B-B14F-4D97-AF65-F5344CB8AC3E}">
        <p14:creationId xmlns:p14="http://schemas.microsoft.com/office/powerpoint/2010/main" val="3843165647"/>
      </p:ext>
    </p:extLst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8278" y="719764"/>
            <a:ext cx="20209880" cy="1201676"/>
            <a:chOff x="189965" y="545379"/>
            <a:chExt cx="7580679" cy="600838"/>
          </a:xfrm>
        </p:grpSpPr>
        <p:sp>
          <p:nvSpPr>
            <p:cNvPr id="3" name="Rectangle 2"/>
            <p:cNvSpPr/>
            <p:nvPr/>
          </p:nvSpPr>
          <p:spPr>
            <a:xfrm>
              <a:off x="189965" y="545379"/>
              <a:ext cx="7580679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EMPLOYEE BEHAVIORAL STYLES </a:t>
              </a:r>
              <a:endParaRPr lang="en-US" sz="6700" b="1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40310" y="1100498"/>
              <a:ext cx="1881630" cy="45719"/>
              <a:chOff x="340310" y="1057718"/>
              <a:chExt cx="1881630" cy="8528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40310" y="1057718"/>
                <a:ext cx="626282" cy="85282"/>
              </a:xfrm>
              <a:prstGeom prst="rect">
                <a:avLst/>
              </a:prstGeom>
              <a:solidFill>
                <a:srgbClr val="FFD0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3784" y="1057718"/>
                <a:ext cx="626282" cy="852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81125" y="1057718"/>
                <a:ext cx="626282" cy="85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53815" y="1057718"/>
                <a:ext cx="468125" cy="8528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4" name="Content Placeholder 2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23944" indent="-1223944">
              <a:buFont typeface="+mj-lt"/>
              <a:buAutoNum type="arabicPeriod"/>
            </a:pPr>
            <a:r>
              <a:rPr lang="en-US" sz="8000" b="1" dirty="0">
                <a:solidFill>
                  <a:srgbClr val="FF0000"/>
                </a:solidFill>
              </a:rPr>
              <a:t>What is your predominant behavioral style(s)?</a:t>
            </a:r>
          </a:p>
          <a:p>
            <a:pPr marL="1223944" indent="-1223944">
              <a:buFont typeface="+mj-lt"/>
              <a:buAutoNum type="arabicPeriod"/>
            </a:pPr>
            <a:r>
              <a:rPr lang="en-US" sz="8000" b="1" dirty="0">
                <a:solidFill>
                  <a:srgbClr val="0070C0"/>
                </a:solidFill>
              </a:rPr>
              <a:t>What might somebody complain about the behavior(s) of that style(s)?</a:t>
            </a:r>
          </a:p>
          <a:p>
            <a:pPr marL="1223944" indent="-1223944">
              <a:buFont typeface="+mj-lt"/>
              <a:buAutoNum type="arabicPeriod"/>
            </a:pPr>
            <a:r>
              <a:rPr lang="en-US" sz="8000" b="1" dirty="0">
                <a:solidFill>
                  <a:srgbClr val="00B050"/>
                </a:solidFill>
              </a:rPr>
              <a:t>What could you do or have you done about it?</a:t>
            </a:r>
          </a:p>
        </p:txBody>
      </p:sp>
    </p:spTree>
    <p:extLst>
      <p:ext uri="{BB962C8B-B14F-4D97-AF65-F5344CB8AC3E}">
        <p14:creationId xmlns:p14="http://schemas.microsoft.com/office/powerpoint/2010/main" val="10953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60" y="1676401"/>
            <a:ext cx="5459578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60" y="7620005"/>
            <a:ext cx="5713512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Image result for triang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413" y="1518531"/>
            <a:ext cx="6653696" cy="44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637" y="6706771"/>
            <a:ext cx="14253474" cy="602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7630" y="3262612"/>
            <a:ext cx="4126208" cy="1096876"/>
          </a:xfrm>
          <a:prstGeom prst="rect">
            <a:avLst/>
          </a:prstGeom>
          <a:noFill/>
        </p:spPr>
        <p:txBody>
          <a:bodyPr wrap="none" lIns="217590" tIns="108794" rIns="217590" bIns="108794" rtlCol="0">
            <a:spAutoFit/>
          </a:bodyPr>
          <a:lstStyle/>
          <a:p>
            <a:r>
              <a:rPr lang="en-US" sz="5700" b="1" dirty="0"/>
              <a:t>ANALYTICAL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6232" y="9168634"/>
            <a:ext cx="3235067" cy="1096876"/>
          </a:xfrm>
          <a:prstGeom prst="rect">
            <a:avLst/>
          </a:prstGeom>
          <a:noFill/>
        </p:spPr>
        <p:txBody>
          <a:bodyPr wrap="none" lIns="217590" tIns="108794" rIns="217590" bIns="108794" rtlCol="0">
            <a:spAutoFit/>
          </a:bodyPr>
          <a:lstStyle/>
          <a:p>
            <a:r>
              <a:rPr lang="en-US" sz="5700" b="1" dirty="0"/>
              <a:t>AMIABLE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27884" y="5029202"/>
            <a:ext cx="5600586" cy="1096876"/>
          </a:xfrm>
          <a:prstGeom prst="rect">
            <a:avLst/>
          </a:prstGeom>
          <a:noFill/>
        </p:spPr>
        <p:txBody>
          <a:bodyPr wrap="none" lIns="217590" tIns="108794" rIns="217590" bIns="108794" rtlCol="0">
            <a:spAutoFit/>
          </a:bodyPr>
          <a:lstStyle/>
          <a:p>
            <a:r>
              <a:rPr lang="en-US" sz="5700" b="1" dirty="0"/>
              <a:t>ADMINISTRATOR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86366" y="10954342"/>
            <a:ext cx="4283624" cy="1096876"/>
          </a:xfrm>
          <a:prstGeom prst="rect">
            <a:avLst/>
          </a:prstGeom>
          <a:noFill/>
        </p:spPr>
        <p:txBody>
          <a:bodyPr wrap="none" lIns="217590" tIns="108794" rIns="217590" bIns="108794" rtlCol="0">
            <a:spAutoFit/>
          </a:bodyPr>
          <a:lstStyle/>
          <a:p>
            <a:r>
              <a:rPr lang="en-US" sz="5700" b="1" dirty="0"/>
              <a:t>ASSOCIATOR</a:t>
            </a:r>
          </a:p>
        </p:txBody>
      </p:sp>
    </p:spTree>
    <p:extLst>
      <p:ext uri="{BB962C8B-B14F-4D97-AF65-F5344CB8AC3E}">
        <p14:creationId xmlns:p14="http://schemas.microsoft.com/office/powerpoint/2010/main" val="416628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3" y="13854"/>
            <a:ext cx="24106787" cy="135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852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2383" y="-2950028"/>
            <a:ext cx="34687364" cy="138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80334" y="3711714"/>
            <a:ext cx="14768802" cy="1681652"/>
          </a:xfrm>
          <a:prstGeom prst="rect">
            <a:avLst/>
          </a:prstGeom>
          <a:solidFill>
            <a:srgbClr val="FF0000"/>
          </a:solidFill>
        </p:spPr>
        <p:txBody>
          <a:bodyPr wrap="none" lIns="217590" tIns="108794" rIns="217590" bIns="108794" rtlCol="0">
            <a:spAutoFit/>
          </a:bodyPr>
          <a:lstStyle/>
          <a:p>
            <a:r>
              <a:rPr lang="en-US" sz="9500" dirty="0">
                <a:solidFill>
                  <a:schemeClr val="bg1"/>
                </a:solidFill>
              </a:rPr>
              <a:t>www.personalityperfect.com</a:t>
            </a:r>
          </a:p>
        </p:txBody>
      </p:sp>
    </p:spTree>
    <p:extLst>
      <p:ext uri="{BB962C8B-B14F-4D97-AF65-F5344CB8AC3E}">
        <p14:creationId xmlns:p14="http://schemas.microsoft.com/office/powerpoint/2010/main" val="547855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etie2-32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471" y="0"/>
            <a:ext cx="24356490" cy="137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740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etie2-33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471" y="0"/>
            <a:ext cx="24356490" cy="137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493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etie2-34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471" y="0"/>
            <a:ext cx="24356490" cy="137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624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etie2-35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471" y="0"/>
            <a:ext cx="24356490" cy="137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966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etie2-36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471" y="0"/>
            <a:ext cx="24356490" cy="137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284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A032056-0D81-5860-C57C-D6DF44E9C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88F747CB-FA2C-240B-BC4C-6579AD8AE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DD8C8B1-45E2-2C12-5427-9AE8B7C4EBD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>
              <a:solidFill>
                <a:srgbClr val="95C64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C48A45B-2938-E3DF-1CE6-88D21A1159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53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etie2-37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471" y="0"/>
            <a:ext cx="24356490" cy="137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378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05" y="-38100"/>
            <a:ext cx="18063161" cy="137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440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3"/>
          <p:cNvSpPr>
            <a:spLocks noGrp="1"/>
          </p:cNvSpPr>
          <p:nvPr>
            <p:ph type="ctrTitle"/>
          </p:nvPr>
        </p:nvSpPr>
        <p:spPr>
          <a:xfrm>
            <a:off x="1828324" y="762007"/>
            <a:ext cx="20721003" cy="2940050"/>
          </a:xfrm>
          <a:solidFill>
            <a:srgbClr val="FFFF00"/>
          </a:solidFill>
        </p:spPr>
        <p:txBody>
          <a:bodyPr/>
          <a:lstStyle/>
          <a:p>
            <a:r>
              <a:rPr lang="en-US" altLang="en-US" b="1" dirty="0"/>
              <a:t>Four Generations </a:t>
            </a:r>
            <a:r>
              <a:rPr lang="en-US" altLang="en-US" b="1"/>
              <a:t>of Employees</a:t>
            </a:r>
            <a:endParaRPr lang="en-US" altLang="en-US" b="1" dirty="0"/>
          </a:p>
        </p:txBody>
      </p:sp>
      <p:pic>
        <p:nvPicPr>
          <p:cNvPr id="223235" name="Picture 2" descr="http://carltonstraining.com/media/catalog/product/cache/1/image/9df78eab33525d08d6e5fb8d27136e95/m/i/mixing_four_generations_in_the_workpl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363" y="4114800"/>
            <a:ext cx="15980904" cy="899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970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" y="66676"/>
            <a:ext cx="23361915" cy="135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90398" y="12379147"/>
            <a:ext cx="8155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- Dr. Tony Alessandra</a:t>
            </a:r>
          </a:p>
        </p:txBody>
      </p:sp>
    </p:spTree>
    <p:extLst>
      <p:ext uri="{BB962C8B-B14F-4D97-AF65-F5344CB8AC3E}">
        <p14:creationId xmlns:p14="http://schemas.microsoft.com/office/powerpoint/2010/main" val="79513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8" y="304807"/>
            <a:ext cx="23988285" cy="131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024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Matures/Silent Generation/Traditionalists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3200407"/>
            <a:ext cx="13204560" cy="9051926"/>
          </a:xfrm>
        </p:spPr>
        <p:txBody>
          <a:bodyPr/>
          <a:lstStyle/>
          <a:p>
            <a:r>
              <a:rPr lang="en-US" altLang="en-US"/>
              <a:t>Task orientation</a:t>
            </a:r>
          </a:p>
          <a:p>
            <a:r>
              <a:rPr lang="en-US" altLang="en-US"/>
              <a:t>Rules of conduct</a:t>
            </a:r>
          </a:p>
          <a:p>
            <a:r>
              <a:rPr lang="en-US" altLang="en-US"/>
              <a:t>Respect for authority</a:t>
            </a:r>
          </a:p>
          <a:p>
            <a:r>
              <a:rPr lang="en-US" altLang="en-US"/>
              <a:t>Following directions</a:t>
            </a:r>
          </a:p>
          <a:p>
            <a:r>
              <a:rPr lang="en-US" altLang="en-US"/>
              <a:t>Want conformity and rules.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22E6F-F067-4824-ACD5-DE4D41A78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949" y="3250713"/>
            <a:ext cx="10429534" cy="391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itl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/>
          <a:lstStyle/>
          <a:p>
            <a:r>
              <a:rPr lang="en-US" altLang="en-US"/>
              <a:t>Baby Boomers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3200407"/>
            <a:ext cx="13204560" cy="9051926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Meaningful work</a:t>
            </a:r>
          </a:p>
          <a:p>
            <a:pPr>
              <a:defRPr/>
            </a:pPr>
            <a:r>
              <a:rPr lang="en-US" dirty="0"/>
              <a:t>Has a bottom-line impact on the success of the organization</a:t>
            </a:r>
          </a:p>
          <a:p>
            <a:pPr>
              <a:defRPr/>
            </a:pPr>
            <a:r>
              <a:rPr lang="en-US" dirty="0"/>
              <a:t>Recognition and appreciation for their extra hours and hard work</a:t>
            </a:r>
          </a:p>
          <a:p>
            <a:pPr>
              <a:defRPr/>
            </a:pPr>
            <a:r>
              <a:rPr lang="en-US" dirty="0"/>
              <a:t>Financial rewards.</a:t>
            </a:r>
          </a:p>
        </p:txBody>
      </p:sp>
      <p:pic>
        <p:nvPicPr>
          <p:cNvPr id="2273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443" y="3352800"/>
            <a:ext cx="914585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64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altLang="en-US"/>
              <a:t>Generation 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3200407"/>
            <a:ext cx="13204560" cy="905192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Meaningful work</a:t>
            </a:r>
          </a:p>
          <a:p>
            <a:pPr>
              <a:defRPr/>
            </a:pPr>
            <a:r>
              <a:rPr lang="en-US" dirty="0"/>
              <a:t>Healthy work-life balance</a:t>
            </a:r>
          </a:p>
          <a:p>
            <a:pPr>
              <a:defRPr/>
            </a:pPr>
            <a:r>
              <a:rPr lang="en-US" dirty="0"/>
              <a:t>Freedom to do their job</a:t>
            </a:r>
          </a:p>
          <a:p>
            <a:pPr>
              <a:defRPr/>
            </a:pPr>
            <a:r>
              <a:rPr lang="en-US" dirty="0"/>
              <a:t>A boss who is sensitive to their need for work flexibility and family values</a:t>
            </a:r>
          </a:p>
          <a:p>
            <a:pPr>
              <a:defRPr/>
            </a:pPr>
            <a:r>
              <a:rPr lang="en-US" dirty="0"/>
              <a:t>Relaxed dress codes</a:t>
            </a:r>
          </a:p>
          <a:p>
            <a:pPr>
              <a:defRPr/>
            </a:pPr>
            <a:r>
              <a:rPr lang="en-US" dirty="0"/>
              <a:t>Flexible leave policies.</a:t>
            </a:r>
          </a:p>
        </p:txBody>
      </p:sp>
      <p:pic>
        <p:nvPicPr>
          <p:cNvPr id="228356" name="Picture 2" descr="http://cdn.sheknows.com/articles/Image/pregnancyandbaby/couple-with-baby%28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326" y="3505200"/>
            <a:ext cx="8491441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23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altLang="en-US"/>
              <a:t>Generation 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3200407"/>
            <a:ext cx="13204560" cy="905192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A variety of substantial, important projects</a:t>
            </a:r>
          </a:p>
          <a:p>
            <a:pPr>
              <a:defRPr/>
            </a:pPr>
            <a:r>
              <a:rPr lang="en-US" dirty="0"/>
              <a:t>Allow them to learn and use new skills</a:t>
            </a:r>
          </a:p>
          <a:p>
            <a:pPr>
              <a:defRPr/>
            </a:pPr>
            <a:r>
              <a:rPr lang="en-US" dirty="0"/>
              <a:t>Work that is personally rewarding </a:t>
            </a:r>
            <a:r>
              <a:rPr lang="en-US"/>
              <a:t>(Work to live)</a:t>
            </a:r>
            <a:endParaRPr lang="en-US" dirty="0"/>
          </a:p>
          <a:p>
            <a:pPr>
              <a:defRPr/>
            </a:pPr>
            <a:r>
              <a:rPr lang="en-US" dirty="0"/>
              <a:t>A boss who is like a coach or mentor – dislike bosses who are formal or hierarchical. </a:t>
            </a:r>
          </a:p>
        </p:txBody>
      </p:sp>
      <p:pic>
        <p:nvPicPr>
          <p:cNvPr id="2293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297" y="3200400"/>
            <a:ext cx="887922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4" descr="http://langwitches.org/blog/wp-content/uploads/2010/07/coa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297" y="8229600"/>
            <a:ext cx="887922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74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9500" b="1" dirty="0">
                <a:ea typeface="Geneva"/>
                <a:cs typeface="Geneva"/>
              </a:rPr>
              <a:t>Millennials Don’t Drive Your Father’s Oldsmobile</a:t>
            </a:r>
          </a:p>
        </p:txBody>
      </p:sp>
      <p:pic>
        <p:nvPicPr>
          <p:cNvPr id="13314" name="Picture 2" descr="http://4.bp.blogspot.com/-KmuZsaYHSU0/T5SJm1ZtAtI/AAAAAAAB31w/BwUr0fhyo0g/s1600/This_IS_your_fathers_Oldsmob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41" y="3352800"/>
            <a:ext cx="18105484" cy="880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03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89E982-DA06-70E1-9008-BE7F3101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AAC481-9791-4BE1-59AD-E4565781A36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A73CC6-2F8F-D805-3544-46E7BB9050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9E2941-C048-E05D-AE3C-92ECFCE313DD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0270D4-ED09-19FC-9660-7C2A15584F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AE667D9-914F-7738-40ED-15628568E03D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9E8BD6-34ED-8B57-5CE7-E18B1A3017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64C2BD-D4DB-9133-BA07-1007BFD568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234840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4" descr="Who Are the Millennial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" y="0"/>
            <a:ext cx="25122523" cy="282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8646449" y="11430000"/>
            <a:ext cx="2437765" cy="1828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549" tIns="108772" rIns="217549" bIns="108772" anchor="ctr"/>
          <a:lstStyle/>
          <a:p>
            <a:pPr algn="ctr" defTabSz="2175487">
              <a:defRPr/>
            </a:pPr>
            <a:endParaRPr lang="en-US" sz="4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4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324" y="3352800"/>
            <a:ext cx="20721003" cy="5029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What percent of today’s adults are currently </a:t>
            </a:r>
            <a:r>
              <a:rPr lang="en-US" dirty="0">
                <a:solidFill>
                  <a:srgbClr val="FF0000"/>
                </a:solidFill>
              </a:rPr>
              <a:t>married with children </a:t>
            </a:r>
            <a:r>
              <a:rPr lang="en-US" dirty="0"/>
              <a:t>compared to Baby Boomers of the same age?</a:t>
            </a:r>
          </a:p>
        </p:txBody>
      </p:sp>
    </p:spTree>
    <p:extLst>
      <p:ext uri="{BB962C8B-B14F-4D97-AF65-F5344CB8AC3E}">
        <p14:creationId xmlns:p14="http://schemas.microsoft.com/office/powerpoint/2010/main" val="7274977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familysitescatalog.com/news/gallery/parent-child-relationship/parent_child_relationsh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291" y="609600"/>
            <a:ext cx="1220998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439182" y="2133600"/>
            <a:ext cx="6317559" cy="374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7549" tIns="108772" rIns="217549" bIns="1087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175487" eaLnBrk="1" hangingPunct="1">
              <a:spcBef>
                <a:spcPct val="0"/>
              </a:spcBef>
              <a:buNone/>
            </a:pPr>
            <a:r>
              <a:rPr lang="en-US" altLang="en-US" sz="22900" b="1">
                <a:solidFill>
                  <a:prstClr val="black"/>
                </a:solidFill>
              </a:rPr>
              <a:t>50%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642329" y="8382000"/>
            <a:ext cx="6317559" cy="374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7549" tIns="108772" rIns="217549" bIns="1087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175487" eaLnBrk="1" hangingPunct="1">
              <a:spcBef>
                <a:spcPct val="0"/>
              </a:spcBef>
              <a:buNone/>
            </a:pPr>
            <a:r>
              <a:rPr lang="en-US" altLang="en-US" sz="22900" b="1">
                <a:solidFill>
                  <a:srgbClr val="FF0000"/>
                </a:solidFill>
              </a:rPr>
              <a:t>12%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6A869-759C-4095-8D64-CADCBA473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91" y="7315200"/>
            <a:ext cx="12209987" cy="611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3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324" y="3352800"/>
            <a:ext cx="20721003" cy="50292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altLang="en-US"/>
              <a:t>What percent of Millennials expect to stay on the job for </a:t>
            </a:r>
            <a:r>
              <a:rPr lang="en-US" altLang="en-US">
                <a:solidFill>
                  <a:srgbClr val="FF0000"/>
                </a:solidFill>
              </a:rPr>
              <a:t>less than 3 years</a:t>
            </a:r>
            <a:r>
              <a:rPr lang="en-US" alt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2962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http://www.infusivesolutions.com/Portals/26264/images/Millennials%5B2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35" y="2438400"/>
            <a:ext cx="16505701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644173" y="4832350"/>
            <a:ext cx="6317559" cy="374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7549" tIns="108772" rIns="217549" bIns="1087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175487" eaLnBrk="1" hangingPunct="1">
              <a:spcBef>
                <a:spcPct val="0"/>
              </a:spcBef>
              <a:buNone/>
            </a:pPr>
            <a:r>
              <a:rPr lang="en-US" altLang="en-US" sz="22900" b="1">
                <a:solidFill>
                  <a:srgbClr val="FF0000"/>
                </a:solidFill>
              </a:rPr>
              <a:t>91</a:t>
            </a:r>
            <a:r>
              <a:rPr lang="en-US" altLang="en-US" sz="22900" b="1">
                <a:solidFill>
                  <a:prstClr val="black"/>
                </a:solidFill>
              </a:rPr>
              <a:t>%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4049" y="11125205"/>
            <a:ext cx="22059048" cy="95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7549" tIns="108772" rIns="217549" bIns="1087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175487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prstClr val="black"/>
                </a:solidFill>
              </a:rPr>
              <a:t>(That would translate to </a:t>
            </a:r>
            <a:r>
              <a:rPr lang="en-US" altLang="en-US" sz="4800" b="1" dirty="0">
                <a:solidFill>
                  <a:srgbClr val="FF0000"/>
                </a:solidFill>
              </a:rPr>
              <a:t>15-20 jobs </a:t>
            </a:r>
            <a:r>
              <a:rPr lang="en-US" altLang="en-US" sz="4800" b="1" dirty="0">
                <a:solidFill>
                  <a:prstClr val="black"/>
                </a:solidFill>
              </a:rPr>
              <a:t>over the course of their working lives.)</a:t>
            </a:r>
          </a:p>
        </p:txBody>
      </p:sp>
    </p:spTree>
    <p:extLst>
      <p:ext uri="{BB962C8B-B14F-4D97-AF65-F5344CB8AC3E}">
        <p14:creationId xmlns:p14="http://schemas.microsoft.com/office/powerpoint/2010/main" val="3975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324" y="3352800"/>
            <a:ext cx="20721003" cy="50292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altLang="en-US"/>
              <a:t>Where do Millennials want to </a:t>
            </a:r>
            <a:r>
              <a:rPr lang="en-US" altLang="en-US">
                <a:solidFill>
                  <a:srgbClr val="FF0000"/>
                </a:solidFill>
              </a:rPr>
              <a:t>live</a:t>
            </a:r>
            <a:r>
              <a:rPr lang="en-US" alt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4582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http://streetsblog.net/wp-content/uploads/2010/05/2912708983_5b597d4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0" y="190500"/>
            <a:ext cx="23497346" cy="132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clker.com/cliparts/6/S/W/2/g/t/transparent-red-no-circle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69" y="190500"/>
            <a:ext cx="17800763" cy="132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01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http://www.publicdomainpictures.net/pictures/20000/nahled/night-in-the-city-21851292200793aw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900"/>
            <a:ext cx="24377650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642329" y="1066800"/>
            <a:ext cx="6317559" cy="374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7549" tIns="108772" rIns="217549" bIns="1087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175487" eaLnBrk="1" hangingPunct="1">
              <a:spcBef>
                <a:spcPct val="0"/>
              </a:spcBef>
              <a:buNone/>
            </a:pPr>
            <a:r>
              <a:rPr lang="en-US" altLang="en-US" sz="22900" b="1">
                <a:solidFill>
                  <a:prstClr val="white"/>
                </a:solidFill>
              </a:rPr>
              <a:t>41%</a:t>
            </a:r>
          </a:p>
        </p:txBody>
      </p:sp>
    </p:spTree>
    <p:extLst>
      <p:ext uri="{BB962C8B-B14F-4D97-AF65-F5344CB8AC3E}">
        <p14:creationId xmlns:p14="http://schemas.microsoft.com/office/powerpoint/2010/main" val="19460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http://www.touring-ohio.com/central/art/clintonville_0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8" y="914405"/>
            <a:ext cx="10157354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19" name="Picture 4" descr="http://www.columbusspechomes.com/images/neighborhoods/clintonville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413" y="6867526"/>
            <a:ext cx="9954207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0" name="Picture 6" descr="http://explorecolumbusohio.com/wp-content/gallery/clintonville/3%20Clintonville%20Fall%20Street%20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3" y="6858000"/>
            <a:ext cx="11376237" cy="548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1" name="Picture 8" descr="http://activerain.com/image_store/uploads/7/7/5/3/8/ar1325182209835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058" y="914400"/>
            <a:ext cx="10762562" cy="548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689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 Generation 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92" y="3200400"/>
            <a:ext cx="11985675" cy="1036320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b="1" dirty="0"/>
              <a:t>Masters</a:t>
            </a:r>
            <a:r>
              <a:rPr lang="en-US" altLang="en-US" dirty="0"/>
              <a:t> of the Internet</a:t>
            </a:r>
          </a:p>
          <a:p>
            <a:r>
              <a:rPr lang="en-US" altLang="en-US" dirty="0"/>
              <a:t>Same company – different jobs</a:t>
            </a:r>
          </a:p>
          <a:p>
            <a:r>
              <a:rPr lang="en-US" altLang="en-US" dirty="0"/>
              <a:t>Worry about the world, not their status </a:t>
            </a:r>
          </a:p>
          <a:p>
            <a:r>
              <a:rPr lang="en-US" altLang="en-US" dirty="0"/>
              <a:t>Only brand they care about is their own</a:t>
            </a:r>
          </a:p>
          <a:p>
            <a:r>
              <a:rPr lang="en-US" altLang="en-US" dirty="0"/>
              <a:t>Cost-conscious</a:t>
            </a:r>
          </a:p>
          <a:p>
            <a:r>
              <a:rPr lang="en-US" altLang="en-US" dirty="0"/>
              <a:t>Competitive, not cooperative</a:t>
            </a:r>
          </a:p>
          <a:p>
            <a:r>
              <a:rPr lang="en-US" altLang="en-US" dirty="0"/>
              <a:t>Know they will need to work harder.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67" y="3352807"/>
            <a:ext cx="9911885" cy="495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4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D9D524C-46AF-B888-D2E3-B78000717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FF105F7-CA00-63EC-2AE6-10E53A13F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733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8" y="304807"/>
            <a:ext cx="23988285" cy="131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6363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Handling Difficult Situations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79" y="2895600"/>
            <a:ext cx="8015528" cy="10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599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http://blog.zleepinghotels.com/wp-content/uploads/orlando-walt-disney-hot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6"/>
            <a:ext cx="24411508" cy="137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541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3" y="2057105"/>
            <a:ext cx="23377313" cy="952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0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8883" y="609600"/>
            <a:ext cx="21939885" cy="2286000"/>
          </a:xfrm>
          <a:solidFill>
            <a:srgbClr val="8A0AB2"/>
          </a:solidFill>
        </p:spPr>
        <p:txBody>
          <a:bodyPr>
            <a:normAutofit fontScale="90000"/>
          </a:bodyPr>
          <a:lstStyle/>
          <a:p>
            <a:br>
              <a:rPr lang="en-US" sz="9500" b="1"/>
            </a:br>
            <a:r>
              <a:rPr lang="en-US" sz="9500" b="1">
                <a:solidFill>
                  <a:schemeClr val="bg1"/>
                </a:solidFill>
              </a:rPr>
              <a:t>OUTSTANDING CUSTOMER SERVICE</a:t>
            </a:r>
            <a:br>
              <a:rPr lang="en-US" sz="9500" i="1">
                <a:solidFill>
                  <a:schemeClr val="bg1"/>
                </a:solidFill>
              </a:rPr>
            </a:br>
            <a:endParaRPr lang="en-US" sz="9500" i="1">
              <a:solidFill>
                <a:schemeClr val="bg1"/>
              </a:solidFill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THE DISNEY WAY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L</a:t>
            </a:r>
            <a:r>
              <a:rPr lang="en-US" sz="8600">
                <a:solidFill>
                  <a:srgbClr val="FF33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E</a:t>
            </a:r>
            <a:r>
              <a:rPr lang="en-US" sz="8600">
                <a:solidFill>
                  <a:srgbClr val="FF33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A </a:t>
            </a:r>
            <a:endParaRPr lang="en-US" sz="8600">
              <a:solidFill>
                <a:srgbClr val="FF33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D</a:t>
            </a:r>
            <a:r>
              <a:rPr lang="en-US" sz="860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108548" name="Picture 4" descr="pe02131_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60" y="5334000"/>
            <a:ext cx="8836898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19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8883" y="609600"/>
            <a:ext cx="21939885" cy="2286000"/>
          </a:xfrm>
          <a:solidFill>
            <a:srgbClr val="8A0AB2"/>
          </a:solidFill>
        </p:spPr>
        <p:txBody>
          <a:bodyPr>
            <a:normAutofit fontScale="90000"/>
          </a:bodyPr>
          <a:lstStyle/>
          <a:p>
            <a:br>
              <a:rPr lang="en-US" sz="9500" b="1"/>
            </a:br>
            <a:r>
              <a:rPr lang="en-US" sz="9500" b="1">
                <a:solidFill>
                  <a:schemeClr val="bg1"/>
                </a:solidFill>
              </a:rPr>
              <a:t>OUTSTANDING CUSTOMER SERVICE</a:t>
            </a:r>
            <a:br>
              <a:rPr lang="en-US" sz="9500" i="1">
                <a:solidFill>
                  <a:schemeClr val="bg1"/>
                </a:solidFill>
              </a:rPr>
            </a:br>
            <a:endParaRPr lang="en-US" sz="9500" i="1">
              <a:solidFill>
                <a:schemeClr val="bg1"/>
              </a:solidFill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THE DISNEY WAY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L</a:t>
            </a:r>
            <a:r>
              <a:rPr lang="en-US" sz="8600">
                <a:solidFill>
                  <a:srgbClr val="FF3300"/>
                </a:solidFill>
              </a:rPr>
              <a:t> </a:t>
            </a:r>
            <a:r>
              <a:rPr lang="en-US" sz="8600"/>
              <a:t>- Listen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E</a:t>
            </a:r>
            <a:r>
              <a:rPr lang="en-US" sz="8600">
                <a:solidFill>
                  <a:srgbClr val="FF33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A </a:t>
            </a:r>
            <a:endParaRPr lang="en-US" sz="8600">
              <a:solidFill>
                <a:srgbClr val="FF33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D</a:t>
            </a:r>
            <a:r>
              <a:rPr lang="en-US" sz="860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109572" name="Picture 4" descr="pe02131_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60" y="5334000"/>
            <a:ext cx="8836898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5440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8883" y="609600"/>
            <a:ext cx="21939885" cy="2286000"/>
          </a:xfrm>
          <a:solidFill>
            <a:srgbClr val="8A0AB2"/>
          </a:solidFill>
        </p:spPr>
        <p:txBody>
          <a:bodyPr>
            <a:normAutofit fontScale="90000"/>
          </a:bodyPr>
          <a:lstStyle/>
          <a:p>
            <a:br>
              <a:rPr lang="en-US" sz="9500" b="1"/>
            </a:br>
            <a:r>
              <a:rPr lang="en-US" sz="9500" b="1">
                <a:solidFill>
                  <a:schemeClr val="bg1"/>
                </a:solidFill>
              </a:rPr>
              <a:t>OUTSTANDING CUSTOMER SERVICE</a:t>
            </a:r>
            <a:br>
              <a:rPr lang="en-US" sz="9500" i="1">
                <a:solidFill>
                  <a:schemeClr val="bg1"/>
                </a:solidFill>
              </a:rPr>
            </a:br>
            <a:endParaRPr lang="en-US" sz="9500" i="1">
              <a:solidFill>
                <a:schemeClr val="bg1"/>
              </a:solidFill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THE DISNEY WAY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L</a:t>
            </a:r>
            <a:r>
              <a:rPr lang="en-US" sz="8600">
                <a:solidFill>
                  <a:srgbClr val="FF3300"/>
                </a:solidFill>
              </a:rPr>
              <a:t> </a:t>
            </a:r>
            <a:r>
              <a:rPr lang="en-US" sz="8600"/>
              <a:t>- Listen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E</a:t>
            </a:r>
            <a:r>
              <a:rPr lang="en-US" sz="8600">
                <a:solidFill>
                  <a:srgbClr val="FF3300"/>
                </a:solidFill>
              </a:rPr>
              <a:t> </a:t>
            </a:r>
            <a:r>
              <a:rPr lang="en-US" sz="8600"/>
              <a:t>- Empathize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A</a:t>
            </a:r>
            <a:endParaRPr lang="en-US" sz="8600">
              <a:solidFill>
                <a:srgbClr val="FF33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D</a:t>
            </a:r>
            <a:r>
              <a:rPr lang="en-US" sz="860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110596" name="Picture 4" descr="pe02131_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60" y="5334000"/>
            <a:ext cx="8836898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6711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8883" y="609600"/>
            <a:ext cx="21939885" cy="2286000"/>
          </a:xfrm>
          <a:solidFill>
            <a:srgbClr val="8A0AB2"/>
          </a:solidFill>
        </p:spPr>
        <p:txBody>
          <a:bodyPr>
            <a:normAutofit fontScale="90000"/>
          </a:bodyPr>
          <a:lstStyle/>
          <a:p>
            <a:br>
              <a:rPr lang="en-US" sz="9500" b="1"/>
            </a:br>
            <a:r>
              <a:rPr lang="en-US" sz="9500" b="1">
                <a:solidFill>
                  <a:schemeClr val="bg1"/>
                </a:solidFill>
              </a:rPr>
              <a:t>OUTSTANDING CUSTOMER SERVICE</a:t>
            </a:r>
            <a:br>
              <a:rPr lang="en-US" sz="9500" i="1">
                <a:solidFill>
                  <a:schemeClr val="bg1"/>
                </a:solidFill>
              </a:rPr>
            </a:br>
            <a:endParaRPr lang="en-US" sz="9500" i="1">
              <a:solidFill>
                <a:schemeClr val="bg1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THE DISNEY WAY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L</a:t>
            </a:r>
            <a:r>
              <a:rPr lang="en-US" sz="8600">
                <a:solidFill>
                  <a:srgbClr val="FF3300"/>
                </a:solidFill>
              </a:rPr>
              <a:t> </a:t>
            </a:r>
            <a:r>
              <a:rPr lang="en-US" sz="8600"/>
              <a:t>- Listen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E</a:t>
            </a:r>
            <a:r>
              <a:rPr lang="en-US" sz="8600">
                <a:solidFill>
                  <a:srgbClr val="FF3300"/>
                </a:solidFill>
              </a:rPr>
              <a:t> </a:t>
            </a:r>
            <a:r>
              <a:rPr lang="en-US" sz="8600"/>
              <a:t>- Empathize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A </a:t>
            </a:r>
            <a:r>
              <a:rPr lang="en-US" sz="8600"/>
              <a:t>- Apologize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D</a:t>
            </a:r>
            <a:r>
              <a:rPr lang="en-US" sz="860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111620" name="Picture 4" descr="pe02131_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60" y="5334000"/>
            <a:ext cx="8836898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143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8883" y="609600"/>
            <a:ext cx="21939885" cy="2286000"/>
          </a:xfrm>
          <a:solidFill>
            <a:srgbClr val="8A0AB2"/>
          </a:solidFill>
        </p:spPr>
        <p:txBody>
          <a:bodyPr>
            <a:normAutofit fontScale="90000"/>
          </a:bodyPr>
          <a:lstStyle/>
          <a:p>
            <a:br>
              <a:rPr lang="en-US" sz="9500" b="1"/>
            </a:br>
            <a:r>
              <a:rPr lang="en-US" sz="9500" b="1">
                <a:solidFill>
                  <a:schemeClr val="bg1"/>
                </a:solidFill>
              </a:rPr>
              <a:t>OUTSTANDING CUSTOMER SERVICE</a:t>
            </a:r>
            <a:br>
              <a:rPr lang="en-US" sz="9500" i="1">
                <a:solidFill>
                  <a:schemeClr val="bg1"/>
                </a:solidFill>
              </a:rPr>
            </a:br>
            <a:endParaRPr lang="en-US" sz="9500" i="1">
              <a:solidFill>
                <a:schemeClr val="bg1"/>
              </a:solidFill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THE DISNEY WAY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L</a:t>
            </a:r>
            <a:r>
              <a:rPr lang="en-US" sz="8600">
                <a:solidFill>
                  <a:srgbClr val="FF3300"/>
                </a:solidFill>
              </a:rPr>
              <a:t> </a:t>
            </a:r>
            <a:r>
              <a:rPr lang="en-US" sz="8600"/>
              <a:t>- Listen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E</a:t>
            </a:r>
            <a:r>
              <a:rPr lang="en-US" sz="8600">
                <a:solidFill>
                  <a:srgbClr val="FF3300"/>
                </a:solidFill>
              </a:rPr>
              <a:t> </a:t>
            </a:r>
            <a:r>
              <a:rPr lang="en-US" sz="8600"/>
              <a:t>- Empathize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A </a:t>
            </a:r>
            <a:r>
              <a:rPr lang="en-US" sz="8600"/>
              <a:t>- Apologize</a:t>
            </a:r>
          </a:p>
          <a:p>
            <a:pPr>
              <a:lnSpc>
                <a:spcPct val="80000"/>
              </a:lnSpc>
            </a:pPr>
            <a:r>
              <a:rPr lang="en-US" sz="8600" b="1">
                <a:solidFill>
                  <a:srgbClr val="FF3300"/>
                </a:solidFill>
              </a:rPr>
              <a:t>D</a:t>
            </a:r>
            <a:r>
              <a:rPr lang="en-US" sz="8600">
                <a:solidFill>
                  <a:srgbClr val="FF3300"/>
                </a:solidFill>
              </a:rPr>
              <a:t> </a:t>
            </a:r>
            <a:r>
              <a:rPr lang="en-US" sz="8600"/>
              <a:t>- Do Something</a:t>
            </a:r>
          </a:p>
        </p:txBody>
      </p:sp>
      <p:pic>
        <p:nvPicPr>
          <p:cNvPr id="112644" name="Picture 4" descr="pe02131_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60" y="5334000"/>
            <a:ext cx="8836898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746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32DAE0-A611-614A-0927-3E57D64930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B75E58-A3A5-9C21-025E-58F032002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56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294" y="-457200"/>
            <a:ext cx="48755300" cy="24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64307" y="152400"/>
            <a:ext cx="9666058" cy="7237019"/>
          </a:xfrm>
          <a:prstGeom prst="rect">
            <a:avLst/>
          </a:prstGeom>
          <a:noFill/>
        </p:spPr>
        <p:txBody>
          <a:bodyPr wrap="none" lIns="217590" tIns="108794" rIns="217590" bIns="108794" rtlCol="0">
            <a:spAutoFit/>
          </a:bodyPr>
          <a:lstStyle/>
          <a:p>
            <a:r>
              <a:rPr lang="en-US" sz="7600" b="1" dirty="0"/>
              <a:t>How to Exceed </a:t>
            </a:r>
          </a:p>
          <a:p>
            <a:r>
              <a:rPr lang="en-US" sz="7600" b="1" dirty="0"/>
              <a:t>Customer &amp; Employee </a:t>
            </a:r>
          </a:p>
          <a:p>
            <a:r>
              <a:rPr lang="en-US" sz="7600" b="1" dirty="0"/>
              <a:t>Expectations </a:t>
            </a:r>
          </a:p>
          <a:p>
            <a:r>
              <a:rPr lang="en-US" sz="7600" b="1" dirty="0"/>
              <a:t>in a Post-</a:t>
            </a:r>
            <a:r>
              <a:rPr lang="en-US" sz="7600" b="1" dirty="0" err="1"/>
              <a:t>Covid</a:t>
            </a:r>
            <a:r>
              <a:rPr lang="en-US" sz="7600" b="1" dirty="0"/>
              <a:t> World</a:t>
            </a:r>
          </a:p>
          <a:p>
            <a:endParaRPr lang="en-US" sz="7600" dirty="0"/>
          </a:p>
          <a:p>
            <a:r>
              <a:rPr lang="en-US" sz="7600" b="1" i="1" dirty="0"/>
              <a:t>Ted Janusz</a:t>
            </a:r>
          </a:p>
        </p:txBody>
      </p:sp>
    </p:spTree>
    <p:extLst>
      <p:ext uri="{BB962C8B-B14F-4D97-AF65-F5344CB8AC3E}">
        <p14:creationId xmlns:p14="http://schemas.microsoft.com/office/powerpoint/2010/main" val="29123402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BB5E39-A5F7-2673-AF3C-FA9A60862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A18AA8-3865-0AFB-D990-C3CE5FDF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065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456F-9543-6B44-AAB5-CC38BACE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680" y="5891372"/>
            <a:ext cx="16116301" cy="1344544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300138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44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909972B-92C9-40D4-A578-312C903FD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8003" cy="138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967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611" y="0"/>
            <a:ext cx="137124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8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86" r="3940"/>
          <a:stretch/>
        </p:blipFill>
        <p:spPr>
          <a:xfrm>
            <a:off x="-2" y="2286000"/>
            <a:ext cx="24377653" cy="1143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86000"/>
            <a:ext cx="24377650" cy="11430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590" tIns="108794" rIns="217590" bIns="108794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"/>
            <a:ext cx="24377650" cy="2169042"/>
          </a:xfrm>
          <a:prstGeom prst="rect">
            <a:avLst/>
          </a:prstGeom>
          <a:solidFill>
            <a:srgbClr val="2C4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590" tIns="108794" rIns="217590" bIns="108794" rtlCol="0" anchor="ctr"/>
          <a:lstStyle/>
          <a:p>
            <a:pPr algn="ctr"/>
            <a:endParaRPr lang="en-US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63" y="404523"/>
            <a:ext cx="13294324" cy="136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742492" y="3434321"/>
            <a:ext cx="4209397" cy="315787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590" tIns="108794" rIns="217590" bIns="108794" rtlCol="0" anchor="ctr"/>
          <a:lstStyle/>
          <a:p>
            <a:pPr algn="ctr"/>
            <a:r>
              <a:rPr lang="en-US" sz="8600" b="1" dirty="0">
                <a:latin typeface="Arial Black" charset="0"/>
                <a:ea typeface="Arial Black" charset="0"/>
                <a:cs typeface="Arial Black" charset="0"/>
              </a:rPr>
              <a:t>15</a:t>
            </a:r>
            <a:r>
              <a:rPr lang="en-US" sz="5700" b="1" dirty="0">
                <a:latin typeface="Arial Black" charset="0"/>
                <a:ea typeface="Arial Black" charset="0"/>
                <a:cs typeface="Arial Black" charset="0"/>
              </a:rPr>
              <a:t>%</a:t>
            </a:r>
            <a:endParaRPr lang="en-US" sz="8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991201" y="4547592"/>
            <a:ext cx="10466799" cy="78521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590" tIns="108794" rIns="217590" bIns="108794" rtlCol="0" anchor="ctr"/>
          <a:lstStyle/>
          <a:p>
            <a:pPr algn="ctr"/>
            <a:r>
              <a:rPr lang="en-US" sz="20900" b="1" dirty="0">
                <a:latin typeface="Arial Black" charset="0"/>
                <a:ea typeface="Arial Black" charset="0"/>
                <a:cs typeface="Arial Black" charset="0"/>
              </a:rPr>
              <a:t>85</a:t>
            </a:r>
            <a:r>
              <a:rPr lang="en-US" sz="15700" b="1" dirty="0">
                <a:latin typeface="Arial Black" charset="0"/>
                <a:ea typeface="Arial Black" charset="0"/>
                <a:cs typeface="Arial Black" charset="0"/>
              </a:rPr>
              <a:t>%</a:t>
            </a:r>
            <a:endParaRPr lang="en-US" sz="209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5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GEAPS">
      <a:dk1>
        <a:srgbClr val="000000"/>
      </a:dk1>
      <a:lt1>
        <a:srgbClr val="FFFFFF"/>
      </a:lt1>
      <a:dk2>
        <a:srgbClr val="3F3F3F"/>
      </a:dk2>
      <a:lt2>
        <a:srgbClr val="E7E6E6"/>
      </a:lt2>
      <a:accent1>
        <a:srgbClr val="003B5C"/>
      </a:accent1>
      <a:accent2>
        <a:srgbClr val="6BA539"/>
      </a:accent2>
      <a:accent3>
        <a:srgbClr val="7F7F7F"/>
      </a:accent3>
      <a:accent4>
        <a:srgbClr val="7F7F7F"/>
      </a:accent4>
      <a:accent5>
        <a:srgbClr val="003B5C"/>
      </a:accent5>
      <a:accent6>
        <a:srgbClr val="6BA539"/>
      </a:accent6>
      <a:hlink>
        <a:srgbClr val="6BA539"/>
      </a:hlink>
      <a:folHlink>
        <a:srgbClr val="6BA53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eaccbd-c82f-45c2-8677-25aff74e7917" xsi:nil="true"/>
    <lcf76f155ced4ddcb4097134ff3c332f xmlns="dfb4b54d-cd16-4262-b017-262772b3c2c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E48742B32A84459D299B39CB9BD149" ma:contentTypeVersion="16" ma:contentTypeDescription="Create a new document." ma:contentTypeScope="" ma:versionID="149b161c6b062ee0037941f1a30328b6">
  <xsd:schema xmlns:xsd="http://www.w3.org/2001/XMLSchema" xmlns:xs="http://www.w3.org/2001/XMLSchema" xmlns:p="http://schemas.microsoft.com/office/2006/metadata/properties" xmlns:ns2="dfb4b54d-cd16-4262-b017-262772b3c2c0" xmlns:ns3="85eaccbd-c82f-45c2-8677-25aff74e7917" targetNamespace="http://schemas.microsoft.com/office/2006/metadata/properties" ma:root="true" ma:fieldsID="5921ebf8d521603825c20e9e3314009c" ns2:_="" ns3:_="">
    <xsd:import namespace="dfb4b54d-cd16-4262-b017-262772b3c2c0"/>
    <xsd:import namespace="85eaccbd-c82f-45c2-8677-25aff74e79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b4b54d-cd16-4262-b017-262772b3c2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b016836-20c5-4042-b18b-fce6c83419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eaccbd-c82f-45c2-8677-25aff74e79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0b8127c-f6e7-4705-bed9-246a85d4c474}" ma:internalName="TaxCatchAll" ma:showField="CatchAllData" ma:web="85eaccbd-c82f-45c2-8677-25aff74e79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105FB0-58DF-4CB2-9B9A-3277C55FDC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E66AEC-CC50-459E-9FA9-1771F9205014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85eaccbd-c82f-45c2-8677-25aff74e7917"/>
    <ds:schemaRef ds:uri="http://schemas.openxmlformats.org/package/2006/metadata/core-properties"/>
    <ds:schemaRef ds:uri="dfb4b54d-cd16-4262-b017-262772b3c2c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D562613-E71D-4269-9B02-331E94D723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b4b54d-cd16-4262-b017-262772b3c2c0"/>
    <ds:schemaRef ds:uri="85eaccbd-c82f-45c2-8677-25aff74e79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80857</TotalTime>
  <Words>552</Words>
  <Application>Microsoft Office PowerPoint</Application>
  <PresentationFormat>Custom</PresentationFormat>
  <Paragraphs>133</Paragraphs>
  <Slides>62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3" baseType="lpstr">
      <vt:lpstr>Arial</vt:lpstr>
      <vt:lpstr>Arial Black</vt:lpstr>
      <vt:lpstr>Calibri</vt:lpstr>
      <vt:lpstr>Calibri Light</vt:lpstr>
      <vt:lpstr>Helvetica</vt:lpstr>
      <vt:lpstr>Custom Design</vt:lpstr>
      <vt:lpstr>2_Custom Design</vt:lpstr>
      <vt:lpstr>1_Custom Design</vt:lpstr>
      <vt:lpstr>Office Theme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Generations of Employees</vt:lpstr>
      <vt:lpstr>PowerPoint Presentation</vt:lpstr>
      <vt:lpstr>PowerPoint Presentation</vt:lpstr>
      <vt:lpstr>Matures/Silent Generation/Traditionalists</vt:lpstr>
      <vt:lpstr>Baby Boomers</vt:lpstr>
      <vt:lpstr>Generation X</vt:lpstr>
      <vt:lpstr>Generation Y</vt:lpstr>
      <vt:lpstr>Millennials Don’t Drive Your Father’s Oldsmobile</vt:lpstr>
      <vt:lpstr>PowerPoint Presentation</vt:lpstr>
      <vt:lpstr>What percent of today’s adults are currently married with children compared to Baby Boomers of the same age?</vt:lpstr>
      <vt:lpstr>PowerPoint Presentation</vt:lpstr>
      <vt:lpstr>What percent of Millennials expect to stay on the job for less than 3 years?</vt:lpstr>
      <vt:lpstr>PowerPoint Presentation</vt:lpstr>
      <vt:lpstr>Where do Millennials want to live?</vt:lpstr>
      <vt:lpstr>PowerPoint Presentation</vt:lpstr>
      <vt:lpstr>PowerPoint Presentation</vt:lpstr>
      <vt:lpstr>PowerPoint Presentation</vt:lpstr>
      <vt:lpstr> Generation Z</vt:lpstr>
      <vt:lpstr>PowerPoint Presentation</vt:lpstr>
      <vt:lpstr>Handling Difficult Situations</vt:lpstr>
      <vt:lpstr>PowerPoint Presentation</vt:lpstr>
      <vt:lpstr>PowerPoint Presentation</vt:lpstr>
      <vt:lpstr> OUTSTANDING CUSTOMER SERVICE </vt:lpstr>
      <vt:lpstr> OUTSTANDING CUSTOMER SERVICE </vt:lpstr>
      <vt:lpstr> OUTSTANDING CUSTOMER SERVICE </vt:lpstr>
      <vt:lpstr> OUTSTANDING CUSTOMER SERVICE </vt:lpstr>
      <vt:lpstr> OUTSTANDING CUSTOMER SERVICE </vt:lpstr>
      <vt:lpstr>PowerPoint Presentation</vt:lpstr>
      <vt:lpstr>PowerPoint Presentation</vt:lpstr>
      <vt:lpstr>QUESTIONS?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Kristin Miller</dc:creator>
  <cp:lastModifiedBy>Patsy Lee</cp:lastModifiedBy>
  <cp:revision>7152</cp:revision>
  <dcterms:created xsi:type="dcterms:W3CDTF">2014-11-12T21:47:38Z</dcterms:created>
  <dcterms:modified xsi:type="dcterms:W3CDTF">2022-06-24T17:07:12Z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0x01010018E48742B32A84459D299B39CB9BD149</vt:lpwstr>
  </property>
</Properties>
</file>